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495" r:id="rId3"/>
    <p:sldId id="486" r:id="rId4"/>
    <p:sldId id="496" r:id="rId5"/>
    <p:sldId id="485" r:id="rId6"/>
    <p:sldId id="484" r:id="rId7"/>
    <p:sldId id="487" r:id="rId8"/>
    <p:sldId id="488" r:id="rId9"/>
    <p:sldId id="489" r:id="rId10"/>
    <p:sldId id="490" r:id="rId11"/>
    <p:sldId id="491" r:id="rId12"/>
    <p:sldId id="492" r:id="rId13"/>
    <p:sldId id="493" r:id="rId14"/>
    <p:sldId id="497" r:id="rId15"/>
    <p:sldId id="431" r:id="rId16"/>
  </p:sldIdLst>
  <p:sldSz cx="12192000" cy="6858000"/>
  <p:notesSz cx="6807200" cy="9939338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微軟正黑體" panose="020B0604030504040204" pitchFamily="34" charset="-120"/>
      <p:regular r:id="rId23"/>
      <p:bold r:id="rId24"/>
    </p:embeddedFont>
    <p:embeddedFont>
      <p:font typeface="標楷體" panose="03000509000000000000" pitchFamily="65" charset="-120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275">
          <p15:clr>
            <a:srgbClr val="A4A3A4"/>
          </p15:clr>
        </p15:guide>
        <p15:guide id="2" orient="horz" pos="1548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6" roundtripDataSignature="AMtx7mhP8pRPkHo/B8zoVXcKwfXsqopr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DFCE51"/>
    <a:srgbClr val="D7B959"/>
    <a:srgbClr val="5B9BD5"/>
    <a:srgbClr val="3E89CE"/>
    <a:srgbClr val="A5A5A5"/>
    <a:srgbClr val="ED7D31"/>
    <a:srgbClr val="FFF9EE"/>
    <a:srgbClr val="FFEDBE"/>
    <a:srgbClr val="F6F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淺色樣式 1 - 輔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淺色樣式 1 - 輔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淺色樣式 1 - 輔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淺色樣式 1 - 輔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淺色樣式 2 - 輔色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7292A2E-F333-43FB-9621-5CBBE7FDCDCB}" styleName="淺色樣式 2 - 輔色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淺色樣式 3 - 輔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5320" autoAdjust="0"/>
  </p:normalViewPr>
  <p:slideViewPr>
    <p:cSldViewPr snapToGrid="0">
      <p:cViewPr varScale="1">
        <p:scale>
          <a:sx n="82" d="100"/>
          <a:sy n="82" d="100"/>
        </p:scale>
        <p:origin x="835" y="67"/>
      </p:cViewPr>
      <p:guideLst>
        <p:guide pos="2275"/>
        <p:guide orient="horz" pos="15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6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66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6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7381F4-77DC-4EB7-BC72-F0556A6A6A6B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A8A1CAA1-9C65-4C2F-A5F0-DC6C53774592}">
      <dgm:prSet phldrT="[文字]" custT="1"/>
      <dgm:spPr/>
      <dgm:t>
        <a:bodyPr/>
        <a:lstStyle/>
        <a:p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審核</a:t>
          </a:r>
          <a:r>
            <a:rPr lang="zh-TW" altLang="en-US" sz="1800" kern="1200" dirty="0">
              <a:latin typeface="新細明體" panose="02020500000000000000" pitchFamily="18" charset="-120"/>
              <a:ea typeface="新細明體" panose="02020500000000000000" pitchFamily="18" charset="-120"/>
              <a:cs typeface="Times New Roman" panose="02020603050405020304" pitchFamily="18" charset="0"/>
            </a:rPr>
            <a:t>：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11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月第一週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(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第一次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)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 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/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 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12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月最後一週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(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第二次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)</a:t>
          </a:r>
          <a:endParaRPr lang="zh-TW" altLang="en-US" sz="1800" kern="1200" dirty="0">
            <a:latin typeface="標楷體" panose="03000509000000000000" pitchFamily="65" charset="-12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F353CEF1-C1B1-434A-8912-99A9CAFD4E84}" type="parTrans" cxnId="{833B43F0-A789-48DA-95C6-A0605CAD159C}">
      <dgm:prSet/>
      <dgm:spPr/>
      <dgm:t>
        <a:bodyPr/>
        <a:lstStyle/>
        <a:p>
          <a:endParaRPr lang="zh-TW" altLang="en-US"/>
        </a:p>
      </dgm:t>
    </dgm:pt>
    <dgm:pt modelId="{6A34B367-D18A-4ECB-A129-18C9563D787B}" type="sibTrans" cxnId="{833B43F0-A789-48DA-95C6-A0605CAD159C}">
      <dgm:prSet/>
      <dgm:spPr/>
      <dgm:t>
        <a:bodyPr/>
        <a:lstStyle/>
        <a:p>
          <a:endParaRPr lang="zh-TW" altLang="en-US"/>
        </a:p>
      </dgm:t>
    </dgm:pt>
    <dgm:pt modelId="{1283EBFB-8606-41F4-95C5-998E26859D55}">
      <dgm:prSet phldrT="[文字]" custT="1"/>
      <dgm:spPr/>
      <dgm:t>
        <a:bodyPr/>
        <a:lstStyle/>
        <a:p>
          <a:r>
            <a:rPr lang="zh-TW" altLang="en-US" sz="1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繳交 確認單</a:t>
          </a:r>
        </a:p>
      </dgm:t>
    </dgm:pt>
    <dgm:pt modelId="{CCDAEE09-E6F8-4022-909A-B114FF7DF7A2}" type="parTrans" cxnId="{41F39A99-27B7-43C5-A42B-2C52369A3D0E}">
      <dgm:prSet/>
      <dgm:spPr/>
      <dgm:t>
        <a:bodyPr/>
        <a:lstStyle/>
        <a:p>
          <a:endParaRPr lang="zh-TW" altLang="en-US"/>
        </a:p>
      </dgm:t>
    </dgm:pt>
    <dgm:pt modelId="{190EE7CC-ECD1-4FF3-8B16-14492EF0DA2E}" type="sibTrans" cxnId="{41F39A99-27B7-43C5-A42B-2C52369A3D0E}">
      <dgm:prSet/>
      <dgm:spPr/>
      <dgm:t>
        <a:bodyPr/>
        <a:lstStyle/>
        <a:p>
          <a:endParaRPr lang="zh-TW" altLang="en-US"/>
        </a:p>
      </dgm:t>
    </dgm:pt>
    <dgm:pt modelId="{BF5BAEDC-3C5F-4418-841B-6846437AD8D7}">
      <dgm:prSet phldrT="[文字]" custT="1"/>
      <dgm:spPr/>
      <dgm:t>
        <a:bodyPr/>
        <a:lstStyle/>
        <a:p>
          <a:r>
            <a:rPr lang="en-US" altLang="zh-TW" sz="18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11</a:t>
          </a:r>
          <a:r>
            <a:rPr lang="zh-TW" altLang="en-US" sz="18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月下旬</a:t>
          </a:r>
          <a:r>
            <a:rPr lang="en-US" altLang="zh-TW" sz="18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(</a:t>
          </a:r>
          <a:r>
            <a:rPr lang="zh-TW" altLang="en-US" sz="18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第一次</a:t>
          </a:r>
          <a:r>
            <a:rPr lang="en-US" altLang="zh-TW" sz="18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)</a:t>
          </a:r>
          <a:r>
            <a:rPr lang="zh-TW" altLang="en-US" sz="18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 </a:t>
          </a:r>
          <a:r>
            <a:rPr lang="en-US" altLang="zh-TW" sz="18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/</a:t>
          </a:r>
          <a:r>
            <a:rPr lang="zh-TW" altLang="en-US" sz="18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 </a:t>
          </a:r>
          <a:r>
            <a:rPr lang="en-US" altLang="zh-TW" sz="18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</a:t>
          </a:r>
          <a:r>
            <a:rPr lang="zh-TW" altLang="en-US" sz="18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月上旬</a:t>
          </a:r>
          <a:r>
            <a:rPr lang="en-US" altLang="zh-TW" sz="18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(</a:t>
          </a:r>
          <a:r>
            <a:rPr lang="zh-TW" altLang="en-US" sz="18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第二次</a:t>
          </a:r>
          <a:r>
            <a:rPr lang="en-US" altLang="zh-TW" sz="18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)</a:t>
          </a:r>
          <a:endParaRPr lang="zh-TW" altLang="en-US" sz="1800" dirty="0">
            <a:latin typeface="標楷體" panose="03000509000000000000" pitchFamily="65" charset="-12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BF4A1744-4E5B-4E87-A519-8379A69C6155}" type="parTrans" cxnId="{4D7EBD4C-F4CB-4F37-B4E2-56BBFDDB9175}">
      <dgm:prSet/>
      <dgm:spPr/>
      <dgm:t>
        <a:bodyPr/>
        <a:lstStyle/>
        <a:p>
          <a:endParaRPr lang="zh-TW" altLang="en-US"/>
        </a:p>
      </dgm:t>
    </dgm:pt>
    <dgm:pt modelId="{D168FBF7-2639-4DBF-AFAC-D60AF2039F95}" type="sibTrans" cxnId="{4D7EBD4C-F4CB-4F37-B4E2-56BBFDDB9175}">
      <dgm:prSet/>
      <dgm:spPr/>
      <dgm:t>
        <a:bodyPr/>
        <a:lstStyle/>
        <a:p>
          <a:endParaRPr lang="zh-TW" altLang="en-US"/>
        </a:p>
      </dgm:t>
    </dgm:pt>
    <dgm:pt modelId="{3F8102DE-5362-4F50-9DFA-8AFAE3C256BB}">
      <dgm:prSet phldrT="[文字]" custT="1"/>
      <dgm:spPr/>
      <dgm:t>
        <a:bodyPr/>
        <a:lstStyle/>
        <a:p>
          <a:r>
            <a:rPr lang="zh-TW" altLang="en-US" sz="1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填寫交換學校申請文件</a:t>
          </a:r>
        </a:p>
      </dgm:t>
    </dgm:pt>
    <dgm:pt modelId="{07E22276-DCE0-4C96-B325-DAD547B2A422}" type="parTrans" cxnId="{3EB07EF9-6E3C-4387-86D7-F606D1B4B40E}">
      <dgm:prSet/>
      <dgm:spPr/>
      <dgm:t>
        <a:bodyPr/>
        <a:lstStyle/>
        <a:p>
          <a:endParaRPr lang="zh-TW" altLang="en-US"/>
        </a:p>
      </dgm:t>
    </dgm:pt>
    <dgm:pt modelId="{A0ACB9B0-44E9-4C7D-AEF3-7390B4ADDD6F}" type="sibTrans" cxnId="{3EB07EF9-6E3C-4387-86D7-F606D1B4B40E}">
      <dgm:prSet/>
      <dgm:spPr/>
      <dgm:t>
        <a:bodyPr/>
        <a:lstStyle/>
        <a:p>
          <a:endParaRPr lang="zh-TW" altLang="en-US"/>
        </a:p>
      </dgm:t>
    </dgm:pt>
    <dgm:pt modelId="{09FB5B59-C34E-4FD8-A6E4-9C2DFFD2673E}">
      <dgm:prSet phldrT="[文字]" custT="1"/>
      <dgm:spPr/>
      <dgm:t>
        <a:bodyPr/>
        <a:lstStyle/>
        <a:p>
          <a:r>
            <a:rPr lang="en-US" altLang="zh-TW" sz="18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12</a:t>
          </a:r>
          <a:r>
            <a:rPr lang="zh-TW" altLang="en-US" sz="18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月至隔年</a:t>
          </a:r>
          <a:r>
            <a:rPr lang="en-US" altLang="zh-TW" sz="18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6</a:t>
          </a:r>
          <a:r>
            <a:rPr lang="zh-TW" altLang="en-US" sz="18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</a:t>
          </a:r>
        </a:p>
      </dgm:t>
    </dgm:pt>
    <dgm:pt modelId="{27005562-E8C0-4346-849B-19340CD75722}" type="parTrans" cxnId="{27D88437-2E3C-4986-83E1-75DCD8FF7711}">
      <dgm:prSet/>
      <dgm:spPr/>
      <dgm:t>
        <a:bodyPr/>
        <a:lstStyle/>
        <a:p>
          <a:endParaRPr lang="zh-TW" altLang="en-US"/>
        </a:p>
      </dgm:t>
    </dgm:pt>
    <dgm:pt modelId="{135B280A-568F-4072-B7A8-09178DAE712A}" type="sibTrans" cxnId="{27D88437-2E3C-4986-83E1-75DCD8FF7711}">
      <dgm:prSet/>
      <dgm:spPr/>
      <dgm:t>
        <a:bodyPr/>
        <a:lstStyle/>
        <a:p>
          <a:endParaRPr lang="zh-TW" altLang="en-US"/>
        </a:p>
      </dgm:t>
    </dgm:pt>
    <dgm:pt modelId="{1D21281D-10F7-49A5-83CF-CC8CE255C20C}">
      <dgm:prSet phldrT="[文字]" custT="1"/>
      <dgm:spPr/>
      <dgm:t>
        <a:bodyPr/>
        <a:lstStyle/>
        <a:p>
          <a:r>
            <a:rPr lang="zh-TW" altLang="en-US" sz="1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校內  審核及公告</a:t>
          </a:r>
        </a:p>
      </dgm:t>
    </dgm:pt>
    <dgm:pt modelId="{E68CF05B-056E-4C90-A778-022981595964}" type="parTrans" cxnId="{9882479E-CD55-47E8-BB92-6E9A887DDEF0}">
      <dgm:prSet/>
      <dgm:spPr/>
      <dgm:t>
        <a:bodyPr/>
        <a:lstStyle/>
        <a:p>
          <a:endParaRPr lang="zh-TW" altLang="en-US"/>
        </a:p>
      </dgm:t>
    </dgm:pt>
    <dgm:pt modelId="{9B2CB1EF-2E9F-4B7D-8225-4F0EB20FBCCD}" type="sibTrans" cxnId="{9882479E-CD55-47E8-BB92-6E9A887DDEF0}">
      <dgm:prSet/>
      <dgm:spPr/>
      <dgm:t>
        <a:bodyPr/>
        <a:lstStyle/>
        <a:p>
          <a:endParaRPr lang="zh-TW" altLang="en-US"/>
        </a:p>
      </dgm:t>
    </dgm:pt>
    <dgm:pt modelId="{00C3964E-922E-4B4E-A034-301FD20F8216}">
      <dgm:prSet phldrT="[文字]" custT="1"/>
      <dgm:spPr/>
      <dgm:t>
        <a:bodyPr/>
        <a:lstStyle/>
        <a:p>
          <a:r>
            <a:rPr lang="zh-TW" altLang="en-US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第一次</a:t>
          </a:r>
          <a:r>
            <a:rPr lang="zh-TW" altLang="en-US" sz="1800" b="0" dirty="0">
              <a:solidFill>
                <a:schemeClr val="tx1"/>
              </a:solidFill>
              <a:latin typeface="新細明體" panose="02020500000000000000" pitchFamily="18" charset="-120"/>
              <a:ea typeface="新細明體" panose="02020500000000000000" pitchFamily="18" charset="-120"/>
              <a:cs typeface="Times New Roman" panose="02020603050405020304" pitchFamily="18" charset="0"/>
            </a:rPr>
            <a:t>：</a:t>
          </a:r>
          <a:r>
            <a:rPr lang="en-US" altLang="zh-TW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9</a:t>
          </a:r>
          <a:r>
            <a:rPr lang="zh-TW" altLang="en-US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月下旬至</a:t>
          </a:r>
          <a:r>
            <a:rPr lang="en-US" altLang="zh-TW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10</a:t>
          </a:r>
          <a:r>
            <a:rPr lang="zh-TW" altLang="en-US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月下旬</a:t>
          </a:r>
          <a:r>
            <a:rPr lang="en-US" altLang="zh-TW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(</a:t>
          </a:r>
          <a:r>
            <a:rPr lang="zh-TW" altLang="en-US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約</a:t>
          </a:r>
          <a:r>
            <a:rPr lang="en-US" altLang="zh-TW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</a:t>
          </a:r>
          <a:r>
            <a:rPr lang="zh-TW" altLang="en-US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個月</a:t>
          </a:r>
          <a:r>
            <a:rPr lang="en-US" altLang="zh-TW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)</a:t>
          </a:r>
          <a:endParaRPr lang="zh-TW" altLang="en-US" sz="1800" b="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83805CA2-961E-45D7-AB13-55B4B556CE8E}" type="parTrans" cxnId="{12218A15-B8FE-4E52-A9C2-4A677827BF7A}">
      <dgm:prSet/>
      <dgm:spPr/>
      <dgm:t>
        <a:bodyPr/>
        <a:lstStyle/>
        <a:p>
          <a:endParaRPr lang="zh-TW" altLang="en-US"/>
        </a:p>
      </dgm:t>
    </dgm:pt>
    <dgm:pt modelId="{E331F824-5774-4FDE-A051-CEC027A34D35}" type="sibTrans" cxnId="{12218A15-B8FE-4E52-A9C2-4A677827BF7A}">
      <dgm:prSet/>
      <dgm:spPr/>
      <dgm:t>
        <a:bodyPr/>
        <a:lstStyle/>
        <a:p>
          <a:endParaRPr lang="zh-TW" altLang="en-US"/>
        </a:p>
      </dgm:t>
    </dgm:pt>
    <dgm:pt modelId="{CC89DC17-6B40-4375-8F74-875F50509255}">
      <dgm:prSet phldrT="[文字]" custT="1"/>
      <dgm:spPr/>
      <dgm:t>
        <a:bodyPr/>
        <a:lstStyle/>
        <a:p>
          <a:r>
            <a:rPr lang="zh-TW" altLang="en-US" sz="1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交換   申請</a:t>
          </a:r>
        </a:p>
      </dgm:t>
    </dgm:pt>
    <dgm:pt modelId="{AD6F13E9-940C-4C89-B108-C5F854651888}" type="parTrans" cxnId="{4AA1D58F-0EAC-4FFE-8828-F4D6E836CD2C}">
      <dgm:prSet/>
      <dgm:spPr/>
      <dgm:t>
        <a:bodyPr/>
        <a:lstStyle/>
        <a:p>
          <a:endParaRPr lang="zh-TW" altLang="en-US"/>
        </a:p>
      </dgm:t>
    </dgm:pt>
    <dgm:pt modelId="{C958AD97-7ABE-48EF-89DB-92806A1344A3}" type="sibTrans" cxnId="{4AA1D58F-0EAC-4FFE-8828-F4D6E836CD2C}">
      <dgm:prSet/>
      <dgm:spPr/>
      <dgm:t>
        <a:bodyPr/>
        <a:lstStyle/>
        <a:p>
          <a:endParaRPr lang="zh-TW" altLang="en-US"/>
        </a:p>
      </dgm:t>
    </dgm:pt>
    <dgm:pt modelId="{7A5AB51B-09B7-4DA9-80CC-71CFBD83C553}">
      <dgm:prSet phldrT="[文字]" custT="1"/>
      <dgm:spPr/>
      <dgm:t>
        <a:bodyPr/>
        <a:lstStyle/>
        <a:p>
          <a:r>
            <a:rPr lang="zh-TW" altLang="en-US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每年</a:t>
          </a:r>
          <a:r>
            <a:rPr lang="en-US" altLang="zh-TW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9</a:t>
          </a:r>
          <a:r>
            <a:rPr lang="zh-TW" altLang="en-US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月下旬辦理</a:t>
          </a:r>
        </a:p>
      </dgm:t>
    </dgm:pt>
    <dgm:pt modelId="{A8101122-0653-4AFC-9B7E-BB0167477A17}" type="parTrans" cxnId="{51B28F20-1CCB-425F-BD99-2A2654A88FBA}">
      <dgm:prSet/>
      <dgm:spPr/>
      <dgm:t>
        <a:bodyPr/>
        <a:lstStyle/>
        <a:p>
          <a:endParaRPr lang="zh-TW" altLang="en-US"/>
        </a:p>
      </dgm:t>
    </dgm:pt>
    <dgm:pt modelId="{1A8C3FA2-321F-4B6E-A872-E4AE04F32773}" type="sibTrans" cxnId="{51B28F20-1CCB-425F-BD99-2A2654A88FBA}">
      <dgm:prSet/>
      <dgm:spPr/>
      <dgm:t>
        <a:bodyPr/>
        <a:lstStyle/>
        <a:p>
          <a:endParaRPr lang="zh-TW" altLang="en-US"/>
        </a:p>
      </dgm:t>
    </dgm:pt>
    <dgm:pt modelId="{C827280E-62EF-4782-BCB2-44ECC90EFF02}">
      <dgm:prSet phldrT="[文字]" custT="1"/>
      <dgm:spPr/>
      <dgm:t>
        <a:bodyPr/>
        <a:lstStyle/>
        <a:p>
          <a:r>
            <a:rPr lang="zh-TW" altLang="en-US" sz="1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校內   說明會</a:t>
          </a:r>
        </a:p>
      </dgm:t>
    </dgm:pt>
    <dgm:pt modelId="{729D4712-54DA-47E4-90B9-3AB1CAD11027}" type="parTrans" cxnId="{43E82427-C84C-4E63-9406-55DF66A30DC8}">
      <dgm:prSet/>
      <dgm:spPr/>
      <dgm:t>
        <a:bodyPr/>
        <a:lstStyle/>
        <a:p>
          <a:endParaRPr lang="zh-TW" altLang="en-US"/>
        </a:p>
      </dgm:t>
    </dgm:pt>
    <dgm:pt modelId="{67679175-29DA-4560-8EB7-4C59F1019A67}" type="sibTrans" cxnId="{43E82427-C84C-4E63-9406-55DF66A30DC8}">
      <dgm:prSet/>
      <dgm:spPr/>
      <dgm:t>
        <a:bodyPr/>
        <a:lstStyle/>
        <a:p>
          <a:endParaRPr lang="zh-TW" altLang="en-US"/>
        </a:p>
      </dgm:t>
    </dgm:pt>
    <dgm:pt modelId="{E5BA1561-1214-4DD6-88B9-8C4E7ECDA517}">
      <dgm:prSet phldrT="[文字]" custT="1"/>
      <dgm:spPr/>
      <dgm:t>
        <a:bodyPr/>
        <a:lstStyle/>
        <a:p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公告</a:t>
          </a:r>
          <a:r>
            <a:rPr lang="zh-TW" altLang="en-US" sz="1800" kern="1200" dirty="0">
              <a:latin typeface="新細明體" panose="02020500000000000000" pitchFamily="18" charset="-120"/>
              <a:ea typeface="新細明體" panose="02020500000000000000" pitchFamily="18" charset="-120"/>
              <a:cs typeface="Times New Roman" panose="02020603050405020304" pitchFamily="18" charset="0"/>
            </a:rPr>
            <a:t>：</a:t>
          </a:r>
          <a:r>
            <a:rPr lang="en-US" altLang="zh-TW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11</a:t>
          </a:r>
          <a:r>
            <a:rPr lang="zh-TW" altLang="en-US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月第二週</a:t>
          </a:r>
          <a:r>
            <a:rPr lang="en-US" altLang="zh-TW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(</a:t>
          </a:r>
          <a:r>
            <a:rPr lang="zh-TW" altLang="en-US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第一次</a:t>
          </a:r>
          <a:r>
            <a:rPr lang="en-US" altLang="zh-TW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)/</a:t>
          </a:r>
          <a:r>
            <a:rPr lang="zh-TW" altLang="en-US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 </a:t>
          </a:r>
          <a:r>
            <a:rPr lang="en-US" altLang="zh-TW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12</a:t>
          </a:r>
          <a:r>
            <a:rPr lang="zh-TW" altLang="en-US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月最後一週</a:t>
          </a:r>
          <a:r>
            <a:rPr lang="en-US" altLang="zh-TW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(</a:t>
          </a:r>
          <a:r>
            <a:rPr lang="zh-TW" altLang="en-US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第二次</a:t>
          </a:r>
          <a:r>
            <a:rPr lang="en-US" altLang="zh-TW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)</a:t>
          </a:r>
          <a:endParaRPr lang="zh-TW" altLang="en-US" sz="18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標楷體" panose="03000509000000000000" pitchFamily="65" charset="-12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BF7B5BF5-B095-447F-8493-652B1C612806}" type="parTrans" cxnId="{32344413-4C1A-4888-9BEB-FFD4BFB02D78}">
      <dgm:prSet/>
      <dgm:spPr/>
      <dgm:t>
        <a:bodyPr/>
        <a:lstStyle/>
        <a:p>
          <a:endParaRPr lang="zh-TW" altLang="en-US"/>
        </a:p>
      </dgm:t>
    </dgm:pt>
    <dgm:pt modelId="{E10877AF-96E3-4A21-865C-2602B24556C1}" type="sibTrans" cxnId="{32344413-4C1A-4888-9BEB-FFD4BFB02D78}">
      <dgm:prSet/>
      <dgm:spPr/>
      <dgm:t>
        <a:bodyPr/>
        <a:lstStyle/>
        <a:p>
          <a:endParaRPr lang="zh-TW" altLang="en-US"/>
        </a:p>
      </dgm:t>
    </dgm:pt>
    <dgm:pt modelId="{2D32F716-9A76-4064-8544-05A0F46540EE}">
      <dgm:prSet phldrT="[文字]" custT="1"/>
      <dgm:spPr/>
      <dgm:t>
        <a:bodyPr/>
        <a:lstStyle/>
        <a:p>
          <a:r>
            <a:rPr lang="zh-TW" altLang="en-US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第二次</a:t>
          </a:r>
          <a:r>
            <a:rPr lang="zh-TW" altLang="en-US" sz="1800" b="0" dirty="0">
              <a:solidFill>
                <a:schemeClr val="tx1"/>
              </a:solidFill>
              <a:latin typeface="新細明體" panose="02020500000000000000" pitchFamily="18" charset="-120"/>
              <a:ea typeface="新細明體" panose="02020500000000000000" pitchFamily="18" charset="-120"/>
              <a:cs typeface="Times New Roman" panose="02020603050405020304" pitchFamily="18" charset="0"/>
            </a:rPr>
            <a:t>：</a:t>
          </a:r>
          <a:r>
            <a:rPr lang="en-US" altLang="zh-TW" sz="1800" b="0" dirty="0">
              <a:solidFill>
                <a:schemeClr val="tx1"/>
              </a:solidFill>
              <a:latin typeface="新細明體" panose="02020500000000000000" pitchFamily="18" charset="-120"/>
              <a:ea typeface="新細明體" panose="02020500000000000000" pitchFamily="18" charset="-120"/>
              <a:cs typeface="Times New Roman" panose="02020603050405020304" pitchFamily="18" charset="0"/>
            </a:rPr>
            <a:t>11</a:t>
          </a:r>
          <a:r>
            <a:rPr lang="zh-TW" altLang="en-US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月中旬至</a:t>
          </a:r>
          <a:r>
            <a:rPr lang="en-US" altLang="zh-TW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12</a:t>
          </a:r>
          <a:r>
            <a:rPr lang="zh-TW" altLang="en-US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月中旬</a:t>
          </a:r>
          <a:r>
            <a:rPr lang="en-US" altLang="zh-TW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(</a:t>
          </a:r>
          <a:r>
            <a:rPr lang="zh-TW" altLang="en-US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約</a:t>
          </a:r>
          <a:r>
            <a:rPr lang="en-US" altLang="zh-TW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</a:t>
          </a:r>
          <a:r>
            <a:rPr lang="zh-TW" altLang="en-US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個月</a:t>
          </a:r>
          <a:r>
            <a:rPr lang="en-US" altLang="zh-TW" sz="18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)</a:t>
          </a:r>
          <a:endParaRPr lang="zh-TW" altLang="en-US" sz="1800" b="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11D25B91-29B8-467B-8A24-23D34BBB7F75}" type="parTrans" cxnId="{C2E72A34-0BB2-4FC3-993A-1007B92350DE}">
      <dgm:prSet/>
      <dgm:spPr/>
      <dgm:t>
        <a:bodyPr/>
        <a:lstStyle/>
        <a:p>
          <a:endParaRPr lang="zh-TW" altLang="en-US"/>
        </a:p>
      </dgm:t>
    </dgm:pt>
    <dgm:pt modelId="{29850370-F44B-4631-BFEB-903FE2263FEC}" type="sibTrans" cxnId="{C2E72A34-0BB2-4FC3-993A-1007B92350DE}">
      <dgm:prSet/>
      <dgm:spPr/>
      <dgm:t>
        <a:bodyPr/>
        <a:lstStyle/>
        <a:p>
          <a:endParaRPr lang="zh-TW" altLang="en-US"/>
        </a:p>
      </dgm:t>
    </dgm:pt>
    <dgm:pt modelId="{669EBE3C-BBE7-4162-89EB-10507245884A}" type="pres">
      <dgm:prSet presAssocID="{067381F4-77DC-4EB7-BC72-F0556A6A6A6B}" presName="linearFlow" presStyleCnt="0">
        <dgm:presLayoutVars>
          <dgm:dir/>
          <dgm:animLvl val="lvl"/>
          <dgm:resizeHandles val="exact"/>
        </dgm:presLayoutVars>
      </dgm:prSet>
      <dgm:spPr/>
    </dgm:pt>
    <dgm:pt modelId="{68F16D01-3C64-47A5-B338-1832977FCC39}" type="pres">
      <dgm:prSet presAssocID="{C827280E-62EF-4782-BCB2-44ECC90EFF02}" presName="composite" presStyleCnt="0"/>
      <dgm:spPr/>
    </dgm:pt>
    <dgm:pt modelId="{4F78AD8F-A85D-4D2E-A629-8F4C246BFC37}" type="pres">
      <dgm:prSet presAssocID="{C827280E-62EF-4782-BCB2-44ECC90EFF02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6736E042-5ABE-43BD-9AF9-9AFD0384F03A}" type="pres">
      <dgm:prSet presAssocID="{C827280E-62EF-4782-BCB2-44ECC90EFF02}" presName="descendantText" presStyleLbl="alignAcc1" presStyleIdx="0" presStyleCnt="5" custLinFactNeighborX="419" custLinFactNeighborY="2534">
        <dgm:presLayoutVars>
          <dgm:bulletEnabled val="1"/>
        </dgm:presLayoutVars>
      </dgm:prSet>
      <dgm:spPr/>
    </dgm:pt>
    <dgm:pt modelId="{6585C822-32EA-4AC4-ABCF-B92F5807006F}" type="pres">
      <dgm:prSet presAssocID="{67679175-29DA-4560-8EB7-4C59F1019A67}" presName="sp" presStyleCnt="0"/>
      <dgm:spPr/>
    </dgm:pt>
    <dgm:pt modelId="{07DF8C19-94BC-4044-898C-B8DAC6D79E56}" type="pres">
      <dgm:prSet presAssocID="{CC89DC17-6B40-4375-8F74-875F50509255}" presName="composite" presStyleCnt="0"/>
      <dgm:spPr/>
    </dgm:pt>
    <dgm:pt modelId="{BAF1201C-27D3-4070-AB14-403FD16EF265}" type="pres">
      <dgm:prSet presAssocID="{CC89DC17-6B40-4375-8F74-875F50509255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837EB34-6C6F-4BFD-89BF-80C7B4D25719}" type="pres">
      <dgm:prSet presAssocID="{CC89DC17-6B40-4375-8F74-875F50509255}" presName="descendantText" presStyleLbl="alignAcc1" presStyleIdx="1" presStyleCnt="5">
        <dgm:presLayoutVars>
          <dgm:bulletEnabled val="1"/>
        </dgm:presLayoutVars>
      </dgm:prSet>
      <dgm:spPr/>
    </dgm:pt>
    <dgm:pt modelId="{AB4A5F97-11D6-4D6E-9038-60346C1E89E1}" type="pres">
      <dgm:prSet presAssocID="{C958AD97-7ABE-48EF-89DB-92806A1344A3}" presName="sp" presStyleCnt="0"/>
      <dgm:spPr/>
    </dgm:pt>
    <dgm:pt modelId="{D5C7F29A-C6D8-4460-B957-8443E94438AC}" type="pres">
      <dgm:prSet presAssocID="{1D21281D-10F7-49A5-83CF-CC8CE255C20C}" presName="composite" presStyleCnt="0"/>
      <dgm:spPr/>
    </dgm:pt>
    <dgm:pt modelId="{7905AF44-F39F-43F4-B611-B84AC67187E3}" type="pres">
      <dgm:prSet presAssocID="{1D21281D-10F7-49A5-83CF-CC8CE255C20C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BC4EC147-D04E-44A1-83E8-244876269519}" type="pres">
      <dgm:prSet presAssocID="{1D21281D-10F7-49A5-83CF-CC8CE255C20C}" presName="descendantText" presStyleLbl="alignAcc1" presStyleIdx="2" presStyleCnt="5">
        <dgm:presLayoutVars>
          <dgm:bulletEnabled val="1"/>
        </dgm:presLayoutVars>
      </dgm:prSet>
      <dgm:spPr/>
    </dgm:pt>
    <dgm:pt modelId="{C990A31C-4844-4C2B-BDDB-B7BC3095FBDF}" type="pres">
      <dgm:prSet presAssocID="{9B2CB1EF-2E9F-4B7D-8225-4F0EB20FBCCD}" presName="sp" presStyleCnt="0"/>
      <dgm:spPr/>
    </dgm:pt>
    <dgm:pt modelId="{057A6278-6691-464F-B96A-D6661CCC4C46}" type="pres">
      <dgm:prSet presAssocID="{1283EBFB-8606-41F4-95C5-998E26859D55}" presName="composite" presStyleCnt="0"/>
      <dgm:spPr/>
    </dgm:pt>
    <dgm:pt modelId="{0E8147F3-685F-4E78-B5C9-D091681BC800}" type="pres">
      <dgm:prSet presAssocID="{1283EBFB-8606-41F4-95C5-998E26859D55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1DDCD868-E3DE-433C-8820-051B0FD6161A}" type="pres">
      <dgm:prSet presAssocID="{1283EBFB-8606-41F4-95C5-998E26859D55}" presName="descendantText" presStyleLbl="alignAcc1" presStyleIdx="3" presStyleCnt="5">
        <dgm:presLayoutVars>
          <dgm:bulletEnabled val="1"/>
        </dgm:presLayoutVars>
      </dgm:prSet>
      <dgm:spPr/>
    </dgm:pt>
    <dgm:pt modelId="{B0A6870D-099B-4918-814B-91C960E7A7D8}" type="pres">
      <dgm:prSet presAssocID="{190EE7CC-ECD1-4FF3-8B16-14492EF0DA2E}" presName="sp" presStyleCnt="0"/>
      <dgm:spPr/>
    </dgm:pt>
    <dgm:pt modelId="{30AA72F9-FA13-4CFE-83B9-5E634C1E753E}" type="pres">
      <dgm:prSet presAssocID="{3F8102DE-5362-4F50-9DFA-8AFAE3C256BB}" presName="composite" presStyleCnt="0"/>
      <dgm:spPr/>
    </dgm:pt>
    <dgm:pt modelId="{918B2A27-7652-47B5-B866-DD253C031D01}" type="pres">
      <dgm:prSet presAssocID="{3F8102DE-5362-4F50-9DFA-8AFAE3C256BB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EC95DF19-089B-4B38-B05E-ED3EF2545258}" type="pres">
      <dgm:prSet presAssocID="{3F8102DE-5362-4F50-9DFA-8AFAE3C256BB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32344413-4C1A-4888-9BEB-FFD4BFB02D78}" srcId="{1D21281D-10F7-49A5-83CF-CC8CE255C20C}" destId="{E5BA1561-1214-4DD6-88B9-8C4E7ECDA517}" srcOrd="1" destOrd="0" parTransId="{BF7B5BF5-B095-447F-8493-652B1C612806}" sibTransId="{E10877AF-96E3-4A21-865C-2602B24556C1}"/>
    <dgm:cxn modelId="{12218A15-B8FE-4E52-A9C2-4A677827BF7A}" srcId="{CC89DC17-6B40-4375-8F74-875F50509255}" destId="{00C3964E-922E-4B4E-A034-301FD20F8216}" srcOrd="0" destOrd="0" parTransId="{83805CA2-961E-45D7-AB13-55B4B556CE8E}" sibTransId="{E331F824-5774-4FDE-A051-CEC027A34D35}"/>
    <dgm:cxn modelId="{51B28F20-1CCB-425F-BD99-2A2654A88FBA}" srcId="{C827280E-62EF-4782-BCB2-44ECC90EFF02}" destId="{7A5AB51B-09B7-4DA9-80CC-71CFBD83C553}" srcOrd="0" destOrd="0" parTransId="{A8101122-0653-4AFC-9B7E-BB0167477A17}" sibTransId="{1A8C3FA2-321F-4B6E-A872-E4AE04F32773}"/>
    <dgm:cxn modelId="{43E82427-C84C-4E63-9406-55DF66A30DC8}" srcId="{067381F4-77DC-4EB7-BC72-F0556A6A6A6B}" destId="{C827280E-62EF-4782-BCB2-44ECC90EFF02}" srcOrd="0" destOrd="0" parTransId="{729D4712-54DA-47E4-90B9-3AB1CAD11027}" sibTransId="{67679175-29DA-4560-8EB7-4C59F1019A67}"/>
    <dgm:cxn modelId="{0641E52C-5D18-4403-B773-364B4117D64D}" type="presOf" srcId="{A8A1CAA1-9C65-4C2F-A5F0-DC6C53774592}" destId="{BC4EC147-D04E-44A1-83E8-244876269519}" srcOrd="0" destOrd="0" presId="urn:microsoft.com/office/officeart/2005/8/layout/chevron2"/>
    <dgm:cxn modelId="{B6BF552E-4049-4AEB-99C9-5E80CFB0E950}" type="presOf" srcId="{C827280E-62EF-4782-BCB2-44ECC90EFF02}" destId="{4F78AD8F-A85D-4D2E-A629-8F4C246BFC37}" srcOrd="0" destOrd="0" presId="urn:microsoft.com/office/officeart/2005/8/layout/chevron2"/>
    <dgm:cxn modelId="{C2E72A34-0BB2-4FC3-993A-1007B92350DE}" srcId="{CC89DC17-6B40-4375-8F74-875F50509255}" destId="{2D32F716-9A76-4064-8544-05A0F46540EE}" srcOrd="1" destOrd="0" parTransId="{11D25B91-29B8-467B-8A24-23D34BBB7F75}" sibTransId="{29850370-F44B-4631-BFEB-903FE2263FEC}"/>
    <dgm:cxn modelId="{27D88437-2E3C-4986-83E1-75DCD8FF7711}" srcId="{3F8102DE-5362-4F50-9DFA-8AFAE3C256BB}" destId="{09FB5B59-C34E-4FD8-A6E4-9C2DFFD2673E}" srcOrd="0" destOrd="0" parTransId="{27005562-E8C0-4346-849B-19340CD75722}" sibTransId="{135B280A-568F-4072-B7A8-09178DAE712A}"/>
    <dgm:cxn modelId="{360E4139-9237-44D9-8E20-B54AB80343C1}" type="presOf" srcId="{CC89DC17-6B40-4375-8F74-875F50509255}" destId="{BAF1201C-27D3-4070-AB14-403FD16EF265}" srcOrd="0" destOrd="0" presId="urn:microsoft.com/office/officeart/2005/8/layout/chevron2"/>
    <dgm:cxn modelId="{E9F02661-B9D9-42A4-8BE2-D9438AF794F4}" type="presOf" srcId="{1283EBFB-8606-41F4-95C5-998E26859D55}" destId="{0E8147F3-685F-4E78-B5C9-D091681BC800}" srcOrd="0" destOrd="0" presId="urn:microsoft.com/office/officeart/2005/8/layout/chevron2"/>
    <dgm:cxn modelId="{340A7E69-1F59-475B-A2BA-35F9FCD7A140}" type="presOf" srcId="{BF5BAEDC-3C5F-4418-841B-6846437AD8D7}" destId="{1DDCD868-E3DE-433C-8820-051B0FD6161A}" srcOrd="0" destOrd="0" presId="urn:microsoft.com/office/officeart/2005/8/layout/chevron2"/>
    <dgm:cxn modelId="{4D7EBD4C-F4CB-4F37-B4E2-56BBFDDB9175}" srcId="{1283EBFB-8606-41F4-95C5-998E26859D55}" destId="{BF5BAEDC-3C5F-4418-841B-6846437AD8D7}" srcOrd="0" destOrd="0" parTransId="{BF4A1744-4E5B-4E87-A519-8379A69C6155}" sibTransId="{D168FBF7-2639-4DBF-AFAC-D60AF2039F95}"/>
    <dgm:cxn modelId="{8F5A3453-CB06-4C97-BE4E-E493F432A6E0}" type="presOf" srcId="{00C3964E-922E-4B4E-A034-301FD20F8216}" destId="{4837EB34-6C6F-4BFD-89BF-80C7B4D25719}" srcOrd="0" destOrd="0" presId="urn:microsoft.com/office/officeart/2005/8/layout/chevron2"/>
    <dgm:cxn modelId="{14C41A7D-FF5B-4DF0-9AF5-6DBF07790AE8}" type="presOf" srcId="{2D32F716-9A76-4064-8544-05A0F46540EE}" destId="{4837EB34-6C6F-4BFD-89BF-80C7B4D25719}" srcOrd="0" destOrd="1" presId="urn:microsoft.com/office/officeart/2005/8/layout/chevron2"/>
    <dgm:cxn modelId="{2157D282-FC62-4207-954B-CA582E716C72}" type="presOf" srcId="{E5BA1561-1214-4DD6-88B9-8C4E7ECDA517}" destId="{BC4EC147-D04E-44A1-83E8-244876269519}" srcOrd="0" destOrd="1" presId="urn:microsoft.com/office/officeart/2005/8/layout/chevron2"/>
    <dgm:cxn modelId="{4AA1D58F-0EAC-4FFE-8828-F4D6E836CD2C}" srcId="{067381F4-77DC-4EB7-BC72-F0556A6A6A6B}" destId="{CC89DC17-6B40-4375-8F74-875F50509255}" srcOrd="1" destOrd="0" parTransId="{AD6F13E9-940C-4C89-B108-C5F854651888}" sibTransId="{C958AD97-7ABE-48EF-89DB-92806A1344A3}"/>
    <dgm:cxn modelId="{41F39A99-27B7-43C5-A42B-2C52369A3D0E}" srcId="{067381F4-77DC-4EB7-BC72-F0556A6A6A6B}" destId="{1283EBFB-8606-41F4-95C5-998E26859D55}" srcOrd="3" destOrd="0" parTransId="{CCDAEE09-E6F8-4022-909A-B114FF7DF7A2}" sibTransId="{190EE7CC-ECD1-4FF3-8B16-14492EF0DA2E}"/>
    <dgm:cxn modelId="{9882479E-CD55-47E8-BB92-6E9A887DDEF0}" srcId="{067381F4-77DC-4EB7-BC72-F0556A6A6A6B}" destId="{1D21281D-10F7-49A5-83CF-CC8CE255C20C}" srcOrd="2" destOrd="0" parTransId="{E68CF05B-056E-4C90-A778-022981595964}" sibTransId="{9B2CB1EF-2E9F-4B7D-8225-4F0EB20FBCCD}"/>
    <dgm:cxn modelId="{026BDC9F-FD11-4B1C-9CCC-2A926D25251E}" type="presOf" srcId="{09FB5B59-C34E-4FD8-A6E4-9C2DFFD2673E}" destId="{EC95DF19-089B-4B38-B05E-ED3EF2545258}" srcOrd="0" destOrd="0" presId="urn:microsoft.com/office/officeart/2005/8/layout/chevron2"/>
    <dgm:cxn modelId="{413573C1-887C-4D3A-842C-178A50F91B01}" type="presOf" srcId="{7A5AB51B-09B7-4DA9-80CC-71CFBD83C553}" destId="{6736E042-5ABE-43BD-9AF9-9AFD0384F03A}" srcOrd="0" destOrd="0" presId="urn:microsoft.com/office/officeart/2005/8/layout/chevron2"/>
    <dgm:cxn modelId="{611C97C8-3B04-4044-A476-4D4D8369F4AF}" type="presOf" srcId="{3F8102DE-5362-4F50-9DFA-8AFAE3C256BB}" destId="{918B2A27-7652-47B5-B866-DD253C031D01}" srcOrd="0" destOrd="0" presId="urn:microsoft.com/office/officeart/2005/8/layout/chevron2"/>
    <dgm:cxn modelId="{22BE5FEB-D197-409D-9B71-0F95A867BF0A}" type="presOf" srcId="{1D21281D-10F7-49A5-83CF-CC8CE255C20C}" destId="{7905AF44-F39F-43F4-B611-B84AC67187E3}" srcOrd="0" destOrd="0" presId="urn:microsoft.com/office/officeart/2005/8/layout/chevron2"/>
    <dgm:cxn modelId="{833B43F0-A789-48DA-95C6-A0605CAD159C}" srcId="{1D21281D-10F7-49A5-83CF-CC8CE255C20C}" destId="{A8A1CAA1-9C65-4C2F-A5F0-DC6C53774592}" srcOrd="0" destOrd="0" parTransId="{F353CEF1-C1B1-434A-8912-99A9CAFD4E84}" sibTransId="{6A34B367-D18A-4ECB-A129-18C9563D787B}"/>
    <dgm:cxn modelId="{6A19AEF3-1E24-4738-9367-98596E62A5F6}" type="presOf" srcId="{067381F4-77DC-4EB7-BC72-F0556A6A6A6B}" destId="{669EBE3C-BBE7-4162-89EB-10507245884A}" srcOrd="0" destOrd="0" presId="urn:microsoft.com/office/officeart/2005/8/layout/chevron2"/>
    <dgm:cxn modelId="{3EB07EF9-6E3C-4387-86D7-F606D1B4B40E}" srcId="{067381F4-77DC-4EB7-BC72-F0556A6A6A6B}" destId="{3F8102DE-5362-4F50-9DFA-8AFAE3C256BB}" srcOrd="4" destOrd="0" parTransId="{07E22276-DCE0-4C96-B325-DAD547B2A422}" sibTransId="{A0ACB9B0-44E9-4C7D-AEF3-7390B4ADDD6F}"/>
    <dgm:cxn modelId="{E769B9B4-58BE-406F-87F6-F33FB16E60A2}" type="presParOf" srcId="{669EBE3C-BBE7-4162-89EB-10507245884A}" destId="{68F16D01-3C64-47A5-B338-1832977FCC39}" srcOrd="0" destOrd="0" presId="urn:microsoft.com/office/officeart/2005/8/layout/chevron2"/>
    <dgm:cxn modelId="{0864FE92-79E9-4A45-9E33-BB83447D7CC8}" type="presParOf" srcId="{68F16D01-3C64-47A5-B338-1832977FCC39}" destId="{4F78AD8F-A85D-4D2E-A629-8F4C246BFC37}" srcOrd="0" destOrd="0" presId="urn:microsoft.com/office/officeart/2005/8/layout/chevron2"/>
    <dgm:cxn modelId="{BAE0F207-850F-45D9-B874-F93CEC5E5750}" type="presParOf" srcId="{68F16D01-3C64-47A5-B338-1832977FCC39}" destId="{6736E042-5ABE-43BD-9AF9-9AFD0384F03A}" srcOrd="1" destOrd="0" presId="urn:microsoft.com/office/officeart/2005/8/layout/chevron2"/>
    <dgm:cxn modelId="{703DDB51-FB91-4CAE-A260-1DB867D9C130}" type="presParOf" srcId="{669EBE3C-BBE7-4162-89EB-10507245884A}" destId="{6585C822-32EA-4AC4-ABCF-B92F5807006F}" srcOrd="1" destOrd="0" presId="urn:microsoft.com/office/officeart/2005/8/layout/chevron2"/>
    <dgm:cxn modelId="{681313A8-A017-40BC-BBBA-6A06FC0D235B}" type="presParOf" srcId="{669EBE3C-BBE7-4162-89EB-10507245884A}" destId="{07DF8C19-94BC-4044-898C-B8DAC6D79E56}" srcOrd="2" destOrd="0" presId="urn:microsoft.com/office/officeart/2005/8/layout/chevron2"/>
    <dgm:cxn modelId="{87BAD79A-DAB1-4CAD-B1E6-45CA39116BCD}" type="presParOf" srcId="{07DF8C19-94BC-4044-898C-B8DAC6D79E56}" destId="{BAF1201C-27D3-4070-AB14-403FD16EF265}" srcOrd="0" destOrd="0" presId="urn:microsoft.com/office/officeart/2005/8/layout/chevron2"/>
    <dgm:cxn modelId="{85C0B5CF-DDFF-4A91-9DE7-399A1EC4DC2F}" type="presParOf" srcId="{07DF8C19-94BC-4044-898C-B8DAC6D79E56}" destId="{4837EB34-6C6F-4BFD-89BF-80C7B4D25719}" srcOrd="1" destOrd="0" presId="urn:microsoft.com/office/officeart/2005/8/layout/chevron2"/>
    <dgm:cxn modelId="{AAFE4D91-DD2C-4353-92A2-E1EA5AAB7343}" type="presParOf" srcId="{669EBE3C-BBE7-4162-89EB-10507245884A}" destId="{AB4A5F97-11D6-4D6E-9038-60346C1E89E1}" srcOrd="3" destOrd="0" presId="urn:microsoft.com/office/officeart/2005/8/layout/chevron2"/>
    <dgm:cxn modelId="{945CBB57-7692-4F3E-9D34-86E1CBAB49AA}" type="presParOf" srcId="{669EBE3C-BBE7-4162-89EB-10507245884A}" destId="{D5C7F29A-C6D8-4460-B957-8443E94438AC}" srcOrd="4" destOrd="0" presId="urn:microsoft.com/office/officeart/2005/8/layout/chevron2"/>
    <dgm:cxn modelId="{78C3A860-2CA9-476D-A611-E204D0F78915}" type="presParOf" srcId="{D5C7F29A-C6D8-4460-B957-8443E94438AC}" destId="{7905AF44-F39F-43F4-B611-B84AC67187E3}" srcOrd="0" destOrd="0" presId="urn:microsoft.com/office/officeart/2005/8/layout/chevron2"/>
    <dgm:cxn modelId="{3C192DEE-21E8-4D06-A1F6-0E636102243B}" type="presParOf" srcId="{D5C7F29A-C6D8-4460-B957-8443E94438AC}" destId="{BC4EC147-D04E-44A1-83E8-244876269519}" srcOrd="1" destOrd="0" presId="urn:microsoft.com/office/officeart/2005/8/layout/chevron2"/>
    <dgm:cxn modelId="{11E8EF1F-4037-4085-902E-319A88C2E18D}" type="presParOf" srcId="{669EBE3C-BBE7-4162-89EB-10507245884A}" destId="{C990A31C-4844-4C2B-BDDB-B7BC3095FBDF}" srcOrd="5" destOrd="0" presId="urn:microsoft.com/office/officeart/2005/8/layout/chevron2"/>
    <dgm:cxn modelId="{616E5DD5-3187-4B1A-A076-8E6BEEAB287F}" type="presParOf" srcId="{669EBE3C-BBE7-4162-89EB-10507245884A}" destId="{057A6278-6691-464F-B96A-D6661CCC4C46}" srcOrd="6" destOrd="0" presId="urn:microsoft.com/office/officeart/2005/8/layout/chevron2"/>
    <dgm:cxn modelId="{BB5C799A-707F-45F7-8AE2-D8B71F607AF1}" type="presParOf" srcId="{057A6278-6691-464F-B96A-D6661CCC4C46}" destId="{0E8147F3-685F-4E78-B5C9-D091681BC800}" srcOrd="0" destOrd="0" presId="urn:microsoft.com/office/officeart/2005/8/layout/chevron2"/>
    <dgm:cxn modelId="{63BB580B-D02A-4058-94AC-D9EFC2279D6C}" type="presParOf" srcId="{057A6278-6691-464F-B96A-D6661CCC4C46}" destId="{1DDCD868-E3DE-433C-8820-051B0FD6161A}" srcOrd="1" destOrd="0" presId="urn:microsoft.com/office/officeart/2005/8/layout/chevron2"/>
    <dgm:cxn modelId="{463004C0-1097-42BA-ACBB-26ABF7FF3E6D}" type="presParOf" srcId="{669EBE3C-BBE7-4162-89EB-10507245884A}" destId="{B0A6870D-099B-4918-814B-91C960E7A7D8}" srcOrd="7" destOrd="0" presId="urn:microsoft.com/office/officeart/2005/8/layout/chevron2"/>
    <dgm:cxn modelId="{4E127560-0822-4442-A5E9-311F2BF280A9}" type="presParOf" srcId="{669EBE3C-BBE7-4162-89EB-10507245884A}" destId="{30AA72F9-FA13-4CFE-83B9-5E634C1E753E}" srcOrd="8" destOrd="0" presId="urn:microsoft.com/office/officeart/2005/8/layout/chevron2"/>
    <dgm:cxn modelId="{44D92D7E-3ADA-4FCE-96FA-9B6F88D9EAB1}" type="presParOf" srcId="{30AA72F9-FA13-4CFE-83B9-5E634C1E753E}" destId="{918B2A27-7652-47B5-B866-DD253C031D01}" srcOrd="0" destOrd="0" presId="urn:microsoft.com/office/officeart/2005/8/layout/chevron2"/>
    <dgm:cxn modelId="{C8319D3C-62DB-4574-A1D6-B3C1572D352B}" type="presParOf" srcId="{30AA72F9-FA13-4CFE-83B9-5E634C1E753E}" destId="{EC95DF19-089B-4B38-B05E-ED3EF254525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78AD8F-A85D-4D2E-A629-8F4C246BFC37}">
      <dsp:nvSpPr>
        <dsp:cNvPr id="0" name=""/>
        <dsp:cNvSpPr/>
      </dsp:nvSpPr>
      <dsp:spPr>
        <a:xfrm rot="5400000">
          <a:off x="-142650" y="145303"/>
          <a:ext cx="951002" cy="665701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1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校內   說明會</a:t>
          </a:r>
        </a:p>
      </dsp:txBody>
      <dsp:txXfrm rot="-5400000">
        <a:off x="1" y="335504"/>
        <a:ext cx="665701" cy="285301"/>
      </dsp:txXfrm>
    </dsp:sp>
    <dsp:sp modelId="{6736E042-5ABE-43BD-9AF9-9AFD0384F03A}">
      <dsp:nvSpPr>
        <dsp:cNvPr id="0" name=""/>
        <dsp:cNvSpPr/>
      </dsp:nvSpPr>
      <dsp:spPr>
        <a:xfrm rot="5400000">
          <a:off x="4539266" y="-3855239"/>
          <a:ext cx="618476" cy="83656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每年</a:t>
          </a:r>
          <a:r>
            <a:rPr lang="en-US" altLang="zh-TW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9</a:t>
          </a:r>
          <a:r>
            <a:rPr lang="zh-TW" altLang="en-US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月下旬辦理</a:t>
          </a:r>
        </a:p>
      </dsp:txBody>
      <dsp:txXfrm rot="-5400000">
        <a:off x="665701" y="48518"/>
        <a:ext cx="8335414" cy="558092"/>
      </dsp:txXfrm>
    </dsp:sp>
    <dsp:sp modelId="{BAF1201C-27D3-4070-AB14-403FD16EF265}">
      <dsp:nvSpPr>
        <dsp:cNvPr id="0" name=""/>
        <dsp:cNvSpPr/>
      </dsp:nvSpPr>
      <dsp:spPr>
        <a:xfrm rot="5400000">
          <a:off x="-142650" y="977411"/>
          <a:ext cx="951002" cy="665701"/>
        </a:xfrm>
        <a:prstGeom prst="chevron">
          <a:avLst/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2540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1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交換   申請</a:t>
          </a:r>
        </a:p>
      </dsp:txBody>
      <dsp:txXfrm rot="-5400000">
        <a:off x="1" y="1167612"/>
        <a:ext cx="665701" cy="285301"/>
      </dsp:txXfrm>
    </dsp:sp>
    <dsp:sp modelId="{4837EB34-6C6F-4BFD-89BF-80C7B4D25719}">
      <dsp:nvSpPr>
        <dsp:cNvPr id="0" name=""/>
        <dsp:cNvSpPr/>
      </dsp:nvSpPr>
      <dsp:spPr>
        <a:xfrm rot="5400000">
          <a:off x="4539429" y="-3038966"/>
          <a:ext cx="618151" cy="83656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第一次</a:t>
          </a:r>
          <a:r>
            <a:rPr lang="zh-TW" altLang="en-US" sz="1800" b="0" kern="1200" dirty="0">
              <a:solidFill>
                <a:schemeClr val="tx1"/>
              </a:solidFill>
              <a:latin typeface="新細明體" panose="02020500000000000000" pitchFamily="18" charset="-120"/>
              <a:ea typeface="新細明體" panose="02020500000000000000" pitchFamily="18" charset="-120"/>
              <a:cs typeface="Times New Roman" panose="02020603050405020304" pitchFamily="18" charset="0"/>
            </a:rPr>
            <a:t>：</a:t>
          </a:r>
          <a:r>
            <a:rPr lang="en-US" altLang="zh-TW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9</a:t>
          </a:r>
          <a:r>
            <a:rPr lang="zh-TW" altLang="en-US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月下旬至</a:t>
          </a:r>
          <a:r>
            <a:rPr lang="en-US" altLang="zh-TW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10</a:t>
          </a:r>
          <a:r>
            <a:rPr lang="zh-TW" altLang="en-US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月下旬</a:t>
          </a:r>
          <a:r>
            <a:rPr lang="en-US" altLang="zh-TW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(</a:t>
          </a:r>
          <a:r>
            <a:rPr lang="zh-TW" altLang="en-US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約</a:t>
          </a:r>
          <a:r>
            <a:rPr lang="en-US" altLang="zh-TW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</a:t>
          </a:r>
          <a:r>
            <a:rPr lang="zh-TW" altLang="en-US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個月</a:t>
          </a:r>
          <a:r>
            <a:rPr lang="en-US" altLang="zh-TW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)</a:t>
          </a:r>
          <a:endParaRPr lang="zh-TW" altLang="en-US" sz="1800" b="0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第二次</a:t>
          </a:r>
          <a:r>
            <a:rPr lang="zh-TW" altLang="en-US" sz="1800" b="0" kern="1200" dirty="0">
              <a:solidFill>
                <a:schemeClr val="tx1"/>
              </a:solidFill>
              <a:latin typeface="新細明體" panose="02020500000000000000" pitchFamily="18" charset="-120"/>
              <a:ea typeface="新細明體" panose="02020500000000000000" pitchFamily="18" charset="-120"/>
              <a:cs typeface="Times New Roman" panose="02020603050405020304" pitchFamily="18" charset="0"/>
            </a:rPr>
            <a:t>：</a:t>
          </a:r>
          <a:r>
            <a:rPr lang="en-US" altLang="zh-TW" sz="1800" b="0" kern="1200" dirty="0">
              <a:solidFill>
                <a:schemeClr val="tx1"/>
              </a:solidFill>
              <a:latin typeface="新細明體" panose="02020500000000000000" pitchFamily="18" charset="-120"/>
              <a:ea typeface="新細明體" panose="02020500000000000000" pitchFamily="18" charset="-120"/>
              <a:cs typeface="Times New Roman" panose="02020603050405020304" pitchFamily="18" charset="0"/>
            </a:rPr>
            <a:t>11</a:t>
          </a:r>
          <a:r>
            <a:rPr lang="zh-TW" altLang="en-US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月中旬至</a:t>
          </a:r>
          <a:r>
            <a:rPr lang="en-US" altLang="zh-TW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12</a:t>
          </a:r>
          <a:r>
            <a:rPr lang="zh-TW" altLang="en-US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月中旬</a:t>
          </a:r>
          <a:r>
            <a:rPr lang="en-US" altLang="zh-TW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(</a:t>
          </a:r>
          <a:r>
            <a:rPr lang="zh-TW" altLang="en-US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約</a:t>
          </a:r>
          <a:r>
            <a:rPr lang="en-US" altLang="zh-TW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</a:t>
          </a:r>
          <a:r>
            <a:rPr lang="zh-TW" altLang="en-US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個月</a:t>
          </a:r>
          <a:r>
            <a:rPr lang="en-US" altLang="zh-TW" sz="18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)</a:t>
          </a:r>
          <a:endParaRPr lang="zh-TW" altLang="en-US" sz="1800" b="0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 rot="-5400000">
        <a:off x="665702" y="864937"/>
        <a:ext cx="8335430" cy="557799"/>
      </dsp:txXfrm>
    </dsp:sp>
    <dsp:sp modelId="{7905AF44-F39F-43F4-B611-B84AC67187E3}">
      <dsp:nvSpPr>
        <dsp:cNvPr id="0" name=""/>
        <dsp:cNvSpPr/>
      </dsp:nvSpPr>
      <dsp:spPr>
        <a:xfrm rot="5400000">
          <a:off x="-142650" y="1809518"/>
          <a:ext cx="951002" cy="665701"/>
        </a:xfrm>
        <a:prstGeom prst="chevron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254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1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校內  審核及公告</a:t>
          </a:r>
        </a:p>
      </dsp:txBody>
      <dsp:txXfrm rot="-5400000">
        <a:off x="1" y="1999719"/>
        <a:ext cx="665701" cy="285301"/>
      </dsp:txXfrm>
    </dsp:sp>
    <dsp:sp modelId="{BC4EC147-D04E-44A1-83E8-244876269519}">
      <dsp:nvSpPr>
        <dsp:cNvPr id="0" name=""/>
        <dsp:cNvSpPr/>
      </dsp:nvSpPr>
      <dsp:spPr>
        <a:xfrm rot="5400000">
          <a:off x="4539429" y="-2206859"/>
          <a:ext cx="618151" cy="83656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審核</a:t>
          </a:r>
          <a:r>
            <a:rPr lang="zh-TW" altLang="en-US" sz="1800" kern="1200" dirty="0">
              <a:latin typeface="新細明體" panose="02020500000000000000" pitchFamily="18" charset="-120"/>
              <a:ea typeface="新細明體" panose="02020500000000000000" pitchFamily="18" charset="-120"/>
              <a:cs typeface="Times New Roman" panose="02020603050405020304" pitchFamily="18" charset="0"/>
            </a:rPr>
            <a:t>：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11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月第一週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(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第一次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)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 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/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 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12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月最後一週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(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第二次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)</a:t>
          </a:r>
          <a:endParaRPr lang="zh-TW" altLang="en-US" sz="1800" kern="1200" dirty="0">
            <a:latin typeface="標楷體" panose="03000509000000000000" pitchFamily="65" charset="-12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公告</a:t>
          </a:r>
          <a:r>
            <a:rPr lang="zh-TW" altLang="en-US" sz="1800" kern="1200" dirty="0">
              <a:latin typeface="新細明體" panose="02020500000000000000" pitchFamily="18" charset="-120"/>
              <a:ea typeface="新細明體" panose="02020500000000000000" pitchFamily="18" charset="-120"/>
              <a:cs typeface="Times New Roman" panose="02020603050405020304" pitchFamily="18" charset="0"/>
            </a:rPr>
            <a:t>：</a:t>
          </a:r>
          <a:r>
            <a:rPr lang="en-US" altLang="zh-TW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11</a:t>
          </a:r>
          <a:r>
            <a:rPr lang="zh-TW" altLang="en-US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月第二週</a:t>
          </a:r>
          <a:r>
            <a:rPr lang="en-US" altLang="zh-TW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(</a:t>
          </a:r>
          <a:r>
            <a:rPr lang="zh-TW" altLang="en-US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第一次</a:t>
          </a:r>
          <a:r>
            <a:rPr lang="en-US" altLang="zh-TW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)/</a:t>
          </a:r>
          <a:r>
            <a:rPr lang="zh-TW" altLang="en-US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 </a:t>
          </a:r>
          <a:r>
            <a:rPr lang="en-US" altLang="zh-TW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12</a:t>
          </a:r>
          <a:r>
            <a:rPr lang="zh-TW" altLang="en-US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月最後一週</a:t>
          </a:r>
          <a:r>
            <a:rPr lang="en-US" altLang="zh-TW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(</a:t>
          </a:r>
          <a:r>
            <a:rPr lang="zh-TW" altLang="en-US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第二次</a:t>
          </a:r>
          <a:r>
            <a:rPr lang="en-US" altLang="zh-TW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)</a:t>
          </a:r>
          <a:endParaRPr lang="zh-TW" altLang="en-US" sz="18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標楷體" panose="03000509000000000000" pitchFamily="65" charset="-12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 rot="-5400000">
        <a:off x="665702" y="1697044"/>
        <a:ext cx="8335430" cy="557799"/>
      </dsp:txXfrm>
    </dsp:sp>
    <dsp:sp modelId="{0E8147F3-685F-4E78-B5C9-D091681BC800}">
      <dsp:nvSpPr>
        <dsp:cNvPr id="0" name=""/>
        <dsp:cNvSpPr/>
      </dsp:nvSpPr>
      <dsp:spPr>
        <a:xfrm rot="5400000">
          <a:off x="-142650" y="2641626"/>
          <a:ext cx="951002" cy="665701"/>
        </a:xfrm>
        <a:prstGeom prst="chevron">
          <a:avLst/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2540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1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繳交 確認單</a:t>
          </a:r>
        </a:p>
      </dsp:txBody>
      <dsp:txXfrm rot="-5400000">
        <a:off x="1" y="2831827"/>
        <a:ext cx="665701" cy="285301"/>
      </dsp:txXfrm>
    </dsp:sp>
    <dsp:sp modelId="{1DDCD868-E3DE-433C-8820-051B0FD6161A}">
      <dsp:nvSpPr>
        <dsp:cNvPr id="0" name=""/>
        <dsp:cNvSpPr/>
      </dsp:nvSpPr>
      <dsp:spPr>
        <a:xfrm rot="5400000">
          <a:off x="4539429" y="-1374751"/>
          <a:ext cx="618151" cy="83656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11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月下旬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(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第一次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)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 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/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 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月上旬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(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第二次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)</a:t>
          </a:r>
          <a:endParaRPr lang="zh-TW" altLang="en-US" sz="1800" kern="1200" dirty="0">
            <a:latin typeface="標楷體" panose="03000509000000000000" pitchFamily="65" charset="-12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 rot="-5400000">
        <a:off x="665702" y="2529152"/>
        <a:ext cx="8335430" cy="557799"/>
      </dsp:txXfrm>
    </dsp:sp>
    <dsp:sp modelId="{918B2A27-7652-47B5-B866-DD253C031D01}">
      <dsp:nvSpPr>
        <dsp:cNvPr id="0" name=""/>
        <dsp:cNvSpPr/>
      </dsp:nvSpPr>
      <dsp:spPr>
        <a:xfrm rot="5400000">
          <a:off x="-142650" y="3473733"/>
          <a:ext cx="951002" cy="665701"/>
        </a:xfrm>
        <a:prstGeom prst="chevron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254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1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填寫交換學校申請文件</a:t>
          </a:r>
        </a:p>
      </dsp:txBody>
      <dsp:txXfrm rot="-5400000">
        <a:off x="1" y="3663934"/>
        <a:ext cx="665701" cy="285301"/>
      </dsp:txXfrm>
    </dsp:sp>
    <dsp:sp modelId="{EC95DF19-089B-4B38-B05E-ED3EF2545258}">
      <dsp:nvSpPr>
        <dsp:cNvPr id="0" name=""/>
        <dsp:cNvSpPr/>
      </dsp:nvSpPr>
      <dsp:spPr>
        <a:xfrm rot="5400000">
          <a:off x="4539429" y="-542644"/>
          <a:ext cx="618151" cy="83656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12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月至隔年</a:t>
          </a:r>
          <a:r>
            <a:rPr lang="en-US" altLang="zh-TW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6</a:t>
          </a: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rPr>
            <a:t>月</a:t>
          </a:r>
        </a:p>
      </dsp:txBody>
      <dsp:txXfrm rot="-5400000">
        <a:off x="665702" y="3361259"/>
        <a:ext cx="8335430" cy="5577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6040" y="2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2BD4A-0F93-4287-BE9F-99700C2DC769}" type="datetimeFigureOut">
              <a:rPr lang="zh-TW" altLang="en-US" smtClean="0"/>
              <a:t>2024/9/25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944086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6040" y="944086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ED896A-3059-4C5B-97B1-D1169E4E9E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00960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2950529" cy="497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5082" y="0"/>
            <a:ext cx="2950529" cy="497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3863" y="1243013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0403" y="4782902"/>
            <a:ext cx="5446396" cy="391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441813"/>
            <a:ext cx="2950529" cy="497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5082" y="9441813"/>
            <a:ext cx="2950529" cy="497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055769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0403" y="4782902"/>
            <a:ext cx="5446396" cy="3913425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5508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1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1291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1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2788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1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9968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1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8540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1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7424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1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0009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1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86849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1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0981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1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01824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1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74233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1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34435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1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18758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1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62409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0403" y="4782901"/>
            <a:ext cx="5446396" cy="3913425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6740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5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0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0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2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2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2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2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2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5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6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6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6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6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6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6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6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8"/>
          <p:cNvSpPr txBox="1">
            <a:spLocks noGrp="1"/>
          </p:cNvSpPr>
          <p:nvPr>
            <p:ph type="title"/>
          </p:nvPr>
        </p:nvSpPr>
        <p:spPr>
          <a:xfrm rot="5400000">
            <a:off x="7133432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8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6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6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6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7.pn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microsoft.com/office/2007/relationships/diagramDrawing" Target="../diagrams/drawing1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2.png"/><Relationship Id="rId9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hyperlink" Target="https://ord.ntcu.edu.tw/front/_International_exchange/_International_exchange_sisterschools/archive.php?ID=72450bd5db781643ebca7404ba92bc4f95182a1dd80efcca0f60baf05873594aa1643f1a8023f230c0c8afe5b394aa86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7.png"/><Relationship Id="rId7" Type="http://schemas.openxmlformats.org/officeDocument/2006/relationships/hyperlink" Target="&#20986;&#22283;&#20132;&#25563;&#26657;&#20839;&#30003;&#35531;&#34920;&#26684;(111.09.20).doc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1"/>
          <p:cNvGrpSpPr/>
          <p:nvPr/>
        </p:nvGrpSpPr>
        <p:grpSpPr>
          <a:xfrm>
            <a:off x="-2" y="0"/>
            <a:ext cx="12192002" cy="6858000"/>
            <a:chOff x="0" y="0"/>
            <a:chExt cx="12192002" cy="6858000"/>
          </a:xfrm>
        </p:grpSpPr>
        <p:pic>
          <p:nvPicPr>
            <p:cNvPr id="89" name="Google Shape;89;p1"/>
            <p:cNvPicPr preferRelativeResize="0"/>
            <p:nvPr/>
          </p:nvPicPr>
          <p:blipFill rotWithShape="1">
            <a:blip r:embed="rId3">
              <a:alphaModFix/>
            </a:blip>
            <a:srcRect t="49257" r="3110" b="6422"/>
            <a:stretch/>
          </p:blipFill>
          <p:spPr>
            <a:xfrm>
              <a:off x="0" y="0"/>
              <a:ext cx="12192002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1"/>
            <p:cNvPicPr preferRelativeResize="0"/>
            <p:nvPr/>
          </p:nvPicPr>
          <p:blipFill rotWithShape="1">
            <a:blip r:embed="rId4">
              <a:alphaModFix/>
            </a:blip>
            <a:srcRect l="77042" t="1852" r="6206" b="85778"/>
            <a:stretch/>
          </p:blipFill>
          <p:spPr>
            <a:xfrm rot="10">
              <a:off x="3445414" y="261873"/>
              <a:ext cx="1447123" cy="1382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1"/>
            <p:cNvPicPr preferRelativeResize="0"/>
            <p:nvPr/>
          </p:nvPicPr>
          <p:blipFill rotWithShape="1">
            <a:blip r:embed="rId5">
              <a:alphaModFix/>
            </a:blip>
            <a:srcRect l="76460" t="14390" r="6522" b="73057"/>
            <a:stretch/>
          </p:blipFill>
          <p:spPr>
            <a:xfrm>
              <a:off x="5055650" y="178675"/>
              <a:ext cx="1447123" cy="13829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"/>
            <p:cNvPicPr preferRelativeResize="0"/>
            <p:nvPr/>
          </p:nvPicPr>
          <p:blipFill rotWithShape="1">
            <a:blip r:embed="rId6">
              <a:alphaModFix/>
            </a:blip>
            <a:srcRect l="65993" t="16275" r="24360" b="71839"/>
            <a:stretch/>
          </p:blipFill>
          <p:spPr>
            <a:xfrm>
              <a:off x="54293" y="4855169"/>
              <a:ext cx="920109" cy="16053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5" name="Google Shape;95;p1"/>
          <p:cNvSpPr txBox="1"/>
          <p:nvPr/>
        </p:nvSpPr>
        <p:spPr>
          <a:xfrm>
            <a:off x="1891851" y="4259490"/>
            <a:ext cx="8408400" cy="18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3600"/>
              <a:buFont typeface="Arial"/>
              <a:buNone/>
            </a:pPr>
            <a:endParaRPr sz="2400" b="0" i="0" u="none" strike="noStrike" cap="none" dirty="0">
              <a:solidFill>
                <a:srgbClr val="3A3838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0">
            <a:off x="316802" y="261843"/>
            <a:ext cx="1447123" cy="1382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/>
          <p:cNvPicPr preferRelativeResize="0"/>
          <p:nvPr/>
        </p:nvPicPr>
        <p:blipFill rotWithShape="1">
          <a:blip r:embed="rId5">
            <a:alphaModFix/>
          </a:blip>
          <a:srcRect l="76460" t="14390" r="6522" b="73057"/>
          <a:stretch/>
        </p:blipFill>
        <p:spPr>
          <a:xfrm>
            <a:off x="1835161" y="178726"/>
            <a:ext cx="1447123" cy="1382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/>
          <p:cNvPicPr preferRelativeResize="0"/>
          <p:nvPr/>
        </p:nvPicPr>
        <p:blipFill rotWithShape="1">
          <a:blip r:embed="rId7">
            <a:alphaModFix/>
          </a:blip>
          <a:srcRect l="57723" t="6878" r="23025" b="86340"/>
          <a:stretch/>
        </p:blipFill>
        <p:spPr>
          <a:xfrm>
            <a:off x="10044933" y="90938"/>
            <a:ext cx="1840899" cy="918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"/>
          <p:cNvPicPr preferRelativeResize="0"/>
          <p:nvPr/>
        </p:nvPicPr>
        <p:blipFill rotWithShape="1">
          <a:blip r:embed="rId8">
            <a:alphaModFix/>
          </a:blip>
          <a:srcRect l="18609" t="17569" r="20526" b="74765"/>
          <a:stretch/>
        </p:blipFill>
        <p:spPr>
          <a:xfrm>
            <a:off x="860267" y="1917615"/>
            <a:ext cx="10802471" cy="349686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/>
          <p:cNvSpPr txBox="1"/>
          <p:nvPr/>
        </p:nvSpPr>
        <p:spPr>
          <a:xfrm>
            <a:off x="3197323" y="2470044"/>
            <a:ext cx="554510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2025-2026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年出國交換</a:t>
            </a:r>
            <a:b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校內申請說明會</a:t>
            </a:r>
            <a:endParaRPr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D5DDBB93-50CD-504D-F031-7EB22FAC4350}"/>
              </a:ext>
            </a:extLst>
          </p:cNvPr>
          <p:cNvSpPr txBox="1"/>
          <p:nvPr/>
        </p:nvSpPr>
        <p:spPr>
          <a:xfrm>
            <a:off x="2724539" y="4219564"/>
            <a:ext cx="66807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國際及兩岸事務暨研究發展處</a:t>
            </a:r>
            <a:endParaRPr lang="en-US" altLang="zh-TW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113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25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4e3f0182f1b091a_0"/>
          <p:cNvSpPr/>
          <p:nvPr/>
        </p:nvSpPr>
        <p:spPr>
          <a:xfrm>
            <a:off x="409616" y="71142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4388" y="-1286269"/>
            <a:ext cx="1163951" cy="4105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022" t="16752" r="24859" b="76940"/>
          <a:stretch/>
        </p:blipFill>
        <p:spPr>
          <a:xfrm>
            <a:off x="583770" y="6010504"/>
            <a:ext cx="1728201" cy="8519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46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179995" y="377850"/>
            <a:ext cx="5549578" cy="707846"/>
          </a:xfrm>
          <a:prstGeom prst="rect">
            <a:avLst/>
          </a:prstGeom>
          <a:solidFill>
            <a:srgbClr val="FFF9E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      </a:t>
            </a: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定義說明</a:t>
            </a:r>
            <a:endParaRPr kumimoji="0" lang="zh-TW" altLang="zh-TW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idx="12"/>
          </p:nvPr>
        </p:nvSpPr>
        <p:spPr>
          <a:xfrm>
            <a:off x="11169733" y="6354305"/>
            <a:ext cx="273180" cy="365125"/>
          </a:xfrm>
        </p:spPr>
        <p:txBody>
          <a:bodyPr/>
          <a:lstStyle/>
          <a:p>
            <a:pPr>
              <a:defRPr/>
            </a:pPr>
            <a:r>
              <a:rPr lang="en-US" altLang="zh-TW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TW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00078" y="1469205"/>
            <a:ext cx="9448787" cy="4672403"/>
          </a:xfrm>
        </p:spPr>
        <p:txBody>
          <a:bodyPr>
            <a:noAutofit/>
          </a:bodyPr>
          <a:lstStyle/>
          <a:p>
            <a:pPr marL="586350" indent="-514350">
              <a:lnSpc>
                <a:spcPct val="100000"/>
              </a:lnSpc>
              <a:spcBef>
                <a:spcPts val="600"/>
              </a:spcBef>
              <a:buSzPct val="95000"/>
              <a:buFont typeface="+mj-ea"/>
              <a:buAutoNum type="ea1ChtPeriod"/>
            </a:pP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在學期間，赴國外姐妹校進行交換學習，最短一學期，最長不超過一年。</a:t>
            </a:r>
            <a:endParaRPr lang="en-US" altLang="zh-TW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86350" indent="-514350">
              <a:lnSpc>
                <a:spcPct val="100000"/>
              </a:lnSpc>
              <a:spcBef>
                <a:spcPts val="600"/>
              </a:spcBef>
              <a:buSzPct val="95000"/>
              <a:buFont typeface="+mj-ea"/>
              <a:buAutoNum type="ea1ChtPeriod"/>
            </a:pP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交換期間，必須完成校內註冊程序，</a:t>
            </a:r>
            <a:r>
              <a:rPr lang="zh-TW" altLang="en-US" b="1" u="sng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繳交本校學費，無須支付國外姐妹校學費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海外期間，其餘費用由學生自付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586350" indent="-514350">
              <a:lnSpc>
                <a:spcPct val="100000"/>
              </a:lnSpc>
              <a:spcBef>
                <a:spcPts val="600"/>
              </a:spcBef>
              <a:buSzPct val="95000"/>
              <a:buFont typeface="+mj-ea"/>
              <a:buAutoNum type="ea1ChtPeriod"/>
            </a:pP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返校後，依據本校教務處相關規定可辦理學分抵免。</a:t>
            </a:r>
          </a:p>
          <a:p>
            <a:pPr marL="72000" indent="457200">
              <a:lnSpc>
                <a:spcPct val="100000"/>
              </a:lnSpc>
              <a:spcBef>
                <a:spcPts val="600"/>
              </a:spcBef>
              <a:buNone/>
            </a:pPr>
            <a:endParaRPr lang="zh-TW" altLang="en-US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872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4e3f0182f1b091a_0"/>
          <p:cNvSpPr/>
          <p:nvPr/>
        </p:nvSpPr>
        <p:spPr>
          <a:xfrm>
            <a:off x="409616" y="71142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4388" y="-1286269"/>
            <a:ext cx="1163951" cy="4105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022" t="16752" r="24859" b="76940"/>
          <a:stretch/>
        </p:blipFill>
        <p:spPr>
          <a:xfrm>
            <a:off x="583770" y="6010504"/>
            <a:ext cx="1728201" cy="8519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46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179995" y="377850"/>
            <a:ext cx="5549578" cy="707846"/>
          </a:xfrm>
          <a:prstGeom prst="rect">
            <a:avLst/>
          </a:prstGeom>
          <a:solidFill>
            <a:srgbClr val="FFF9E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      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申請資格</a:t>
            </a:r>
            <a:endParaRPr kumimoji="0" lang="zh-TW" altLang="zh-TW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idx="12"/>
          </p:nvPr>
        </p:nvSpPr>
        <p:spPr>
          <a:xfrm>
            <a:off x="11169733" y="6354305"/>
            <a:ext cx="273180" cy="365125"/>
          </a:xfrm>
        </p:spPr>
        <p:txBody>
          <a:bodyPr/>
          <a:lstStyle/>
          <a:p>
            <a:pPr>
              <a:defRPr/>
            </a:pPr>
            <a:r>
              <a:rPr lang="en-US" altLang="zh-TW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TW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00078" y="1469205"/>
            <a:ext cx="9448787" cy="4672403"/>
          </a:xfrm>
        </p:spPr>
        <p:txBody>
          <a:bodyPr>
            <a:noAutofit/>
          </a:bodyPr>
          <a:lstStyle/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本校「在學學生」皆可提出申請。</a:t>
            </a:r>
          </a:p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申請時及出國交流期間務必為在學學生。</a:t>
            </a:r>
          </a:p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大學部學生必須就讀一年以上，方可提出申請。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轉學生不列入此規範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陸生、僑生及外籍生不得申請交換至其原居住國；臺灣獎學金獲獎生不具申請資格。</a:t>
            </a:r>
          </a:p>
          <a:p>
            <a:pPr marL="72000" indent="457200">
              <a:lnSpc>
                <a:spcPct val="100000"/>
              </a:lnSpc>
              <a:spcBef>
                <a:spcPts val="600"/>
              </a:spcBef>
              <a:buNone/>
            </a:pPr>
            <a:endParaRPr lang="zh-TW" altLang="en-US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273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4e3f0182f1b091a_0"/>
          <p:cNvSpPr/>
          <p:nvPr/>
        </p:nvSpPr>
        <p:spPr>
          <a:xfrm>
            <a:off x="409616" y="71142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4388" y="-1286269"/>
            <a:ext cx="1163951" cy="4105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022" t="16752" r="24859" b="76940"/>
          <a:stretch/>
        </p:blipFill>
        <p:spPr>
          <a:xfrm>
            <a:off x="583770" y="6010504"/>
            <a:ext cx="1728201" cy="8519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46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179995" y="377850"/>
            <a:ext cx="5549578" cy="707846"/>
          </a:xfrm>
          <a:prstGeom prst="rect">
            <a:avLst/>
          </a:prstGeom>
          <a:solidFill>
            <a:srgbClr val="FFF9E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      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申請作業流程</a:t>
            </a:r>
            <a:endParaRPr kumimoji="0" lang="zh-TW" altLang="zh-TW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idx="12"/>
          </p:nvPr>
        </p:nvSpPr>
        <p:spPr>
          <a:xfrm>
            <a:off x="11169733" y="6354305"/>
            <a:ext cx="273180" cy="365125"/>
          </a:xfrm>
        </p:spPr>
        <p:txBody>
          <a:bodyPr/>
          <a:lstStyle/>
          <a:p>
            <a:pPr>
              <a:defRPr/>
            </a:pPr>
            <a:r>
              <a:rPr lang="en-US" altLang="zh-TW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TW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90261" y="1469205"/>
            <a:ext cx="9358604" cy="4672403"/>
          </a:xfrm>
        </p:spPr>
        <p:txBody>
          <a:bodyPr>
            <a:noAutofit/>
          </a:bodyPr>
          <a:lstStyle/>
          <a:p>
            <a:pPr marL="72000" indent="457200">
              <a:lnSpc>
                <a:spcPct val="100000"/>
              </a:lnSpc>
              <a:spcBef>
                <a:spcPts val="600"/>
              </a:spcBef>
              <a:buNone/>
            </a:pPr>
            <a:endParaRPr lang="zh-TW" altLang="en-US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22" name="資料庫圖表 21">
            <a:extLst>
              <a:ext uri="{FF2B5EF4-FFF2-40B4-BE49-F238E27FC236}">
                <a16:creationId xmlns:a16="http://schemas.microsoft.com/office/drawing/2014/main" id="{3E99B756-6A76-42B8-9FCA-7C32BE115F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9535379"/>
              </p:ext>
            </p:extLst>
          </p:nvPr>
        </p:nvGraphicFramePr>
        <p:xfrm>
          <a:off x="1630112" y="1530873"/>
          <a:ext cx="9031308" cy="4284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969473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4e3f0182f1b091a_0"/>
          <p:cNvSpPr/>
          <p:nvPr/>
        </p:nvSpPr>
        <p:spPr>
          <a:xfrm>
            <a:off x="409616" y="71142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4388" y="-1286269"/>
            <a:ext cx="1163951" cy="4105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022" t="16752" r="24859" b="76940"/>
          <a:stretch/>
        </p:blipFill>
        <p:spPr>
          <a:xfrm>
            <a:off x="583770" y="6010504"/>
            <a:ext cx="1728201" cy="8519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46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179995" y="377850"/>
            <a:ext cx="5549578" cy="707846"/>
          </a:xfrm>
          <a:prstGeom prst="rect">
            <a:avLst/>
          </a:prstGeom>
          <a:solidFill>
            <a:srgbClr val="FFF9E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      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申請時程</a:t>
            </a:r>
            <a:endParaRPr kumimoji="0" lang="zh-TW" altLang="zh-TW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idx="12"/>
          </p:nvPr>
        </p:nvSpPr>
        <p:spPr>
          <a:xfrm>
            <a:off x="11169733" y="6354305"/>
            <a:ext cx="273180" cy="365125"/>
          </a:xfrm>
        </p:spPr>
        <p:txBody>
          <a:bodyPr/>
          <a:lstStyle/>
          <a:p>
            <a:pPr>
              <a:defRPr/>
            </a:pPr>
            <a:r>
              <a:rPr lang="en-US" altLang="zh-TW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TW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00078" y="1469205"/>
            <a:ext cx="9448787" cy="4672403"/>
          </a:xfrm>
        </p:spPr>
        <p:txBody>
          <a:bodyPr>
            <a:noAutofit/>
          </a:bodyPr>
          <a:lstStyle/>
          <a:p>
            <a:pPr marL="586350" indent="-514350">
              <a:lnSpc>
                <a:spcPct val="100000"/>
              </a:lnSpc>
              <a:spcBef>
                <a:spcPts val="600"/>
              </a:spcBef>
              <a:buSzPct val="95000"/>
              <a:buFont typeface="+mj-ea"/>
              <a:buAutoNum type="ea1ChtPeriod"/>
            </a:pP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配合教育部學海計畫申請時程，每學年第一學期辦理   下一學年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含上、下學期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出國交換校內徵選，共計辦理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次。</a:t>
            </a:r>
            <a:endParaRPr lang="en-US" altLang="zh-TW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86350" indent="-514350">
              <a:lnSpc>
                <a:spcPct val="100000"/>
              </a:lnSpc>
              <a:spcBef>
                <a:spcPts val="600"/>
              </a:spcBef>
              <a:buSzPct val="95000"/>
              <a:buFont typeface="+mj-ea"/>
              <a:buAutoNum type="ea1ChtPeriod"/>
            </a:pP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倘若交換學校尚有名額或為新簽約學校，則仍每學期辦理校內甄選，共計辦理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次，</a:t>
            </a:r>
            <a:r>
              <a:rPr lang="zh-TW" altLang="en-US" b="1" u="sng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但無法申請教育部學海計畫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506707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4e3f0182f1b091a_0"/>
          <p:cNvSpPr/>
          <p:nvPr/>
        </p:nvSpPr>
        <p:spPr>
          <a:xfrm>
            <a:off x="409616" y="71142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4388" y="-1286269"/>
            <a:ext cx="1163951" cy="4105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022" t="16752" r="24859" b="76940"/>
          <a:stretch/>
        </p:blipFill>
        <p:spPr>
          <a:xfrm>
            <a:off x="583770" y="6010504"/>
            <a:ext cx="1728201" cy="8519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46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179995" y="377850"/>
            <a:ext cx="5549578" cy="707846"/>
          </a:xfrm>
          <a:prstGeom prst="rect">
            <a:avLst/>
          </a:prstGeom>
          <a:solidFill>
            <a:srgbClr val="FFF9E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      </a:t>
            </a: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交換期間及名額</a:t>
            </a:r>
            <a:endParaRPr kumimoji="0" lang="zh-TW" altLang="zh-TW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idx="12"/>
          </p:nvPr>
        </p:nvSpPr>
        <p:spPr>
          <a:xfrm>
            <a:off x="11169733" y="6354305"/>
            <a:ext cx="273180" cy="365125"/>
          </a:xfrm>
        </p:spPr>
        <p:txBody>
          <a:bodyPr/>
          <a:lstStyle/>
          <a:p>
            <a:pPr>
              <a:defRPr/>
            </a:pPr>
            <a:r>
              <a:rPr lang="en-US" altLang="zh-TW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TW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00078" y="1469205"/>
            <a:ext cx="9448787" cy="4672403"/>
          </a:xfrm>
        </p:spPr>
        <p:txBody>
          <a:bodyPr>
            <a:noAutofit/>
          </a:bodyPr>
          <a:lstStyle/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最短一學期，最長不超過一學年。</a:t>
            </a:r>
          </a:p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依據交換學生協議及實際交流狀況調整 甄選名額。</a:t>
            </a:r>
          </a:p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每人至多能申請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所學校，且不辦理備取生遞補作業。</a:t>
            </a:r>
          </a:p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交換學校名單及相關資訊參閱甄選簡章。</a:t>
            </a:r>
          </a:p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簡章上之交換學校相關資訊若為空白，代表該校尚未提供交流資訊，本處會再與交流學校聯繫。</a:t>
            </a:r>
            <a:endParaRPr lang="en-US" altLang="zh-TW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200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altLang="zh-TW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200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*</a:t>
            </a:r>
            <a:r>
              <a:rPr lang="zh-TW" altLang="en-US" sz="2400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國外</a:t>
            </a:r>
            <a:r>
              <a:rPr lang="zh-TW" altLang="en-US" sz="2400" b="1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交換學校名單請參閱國研處網站</a:t>
            </a:r>
            <a:r>
              <a:rPr lang="en-US" altLang="zh-TW" sz="2400" b="1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—</a:t>
            </a:r>
            <a:r>
              <a:rPr lang="zh-TW" altLang="en-US" sz="2400" b="1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國際交流</a:t>
            </a:r>
            <a:r>
              <a:rPr lang="en-US" altLang="zh-TW" sz="2400" b="1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--</a:t>
            </a:r>
            <a:r>
              <a:rPr lang="zh-TW" altLang="en-US" sz="2400" b="1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姊妹校查詢；大陸交換學校請參考姊妹校名單，有註記*表示有簽訂交換學生細則之學校</a:t>
            </a: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7"/>
              </a:rPr>
              <a:t>國研處網站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en-US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2000" indent="457200">
              <a:lnSpc>
                <a:spcPct val="100000"/>
              </a:lnSpc>
              <a:spcBef>
                <a:spcPts val="600"/>
              </a:spcBef>
              <a:buNone/>
            </a:pPr>
            <a:endParaRPr lang="zh-TW" altLang="en-US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023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4e3f0182f1b091a_0"/>
          <p:cNvSpPr/>
          <p:nvPr/>
        </p:nvSpPr>
        <p:spPr>
          <a:xfrm>
            <a:off x="409616" y="71142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4388" y="-1286269"/>
            <a:ext cx="1163951" cy="4105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022" t="16752" r="24859" b="76940"/>
          <a:stretch/>
        </p:blipFill>
        <p:spPr>
          <a:xfrm>
            <a:off x="583770" y="6010504"/>
            <a:ext cx="1728201" cy="8519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46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179995" y="377850"/>
            <a:ext cx="5549578" cy="707846"/>
          </a:xfrm>
          <a:prstGeom prst="rect">
            <a:avLst/>
          </a:prstGeom>
          <a:solidFill>
            <a:srgbClr val="FFF9E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      </a:t>
            </a: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語文能力證明</a:t>
            </a:r>
            <a:endParaRPr kumimoji="0" lang="zh-TW" altLang="zh-TW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idx="12"/>
          </p:nvPr>
        </p:nvSpPr>
        <p:spPr>
          <a:xfrm>
            <a:off x="11169733" y="6354305"/>
            <a:ext cx="273180" cy="365125"/>
          </a:xfrm>
        </p:spPr>
        <p:txBody>
          <a:bodyPr/>
          <a:lstStyle/>
          <a:p>
            <a:pPr>
              <a:defRPr/>
            </a:pPr>
            <a:r>
              <a:rPr lang="en-US" altLang="zh-TW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TW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00078" y="1469205"/>
            <a:ext cx="9448787" cy="4672403"/>
          </a:xfrm>
        </p:spPr>
        <p:txBody>
          <a:bodyPr>
            <a:noAutofit/>
          </a:bodyPr>
          <a:lstStyle/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依據交換學校國別繳交相關語文能力證明</a:t>
            </a:r>
          </a:p>
          <a:p>
            <a:pPr marL="72000" indent="45720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日本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日本語能力檢定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(JLPT)</a:t>
            </a:r>
            <a:endParaRPr lang="zh-TW" altLang="en-US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2000" indent="45720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韓國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韓文檢定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(TOPIK)</a:t>
            </a: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或英文檢定</a:t>
            </a:r>
          </a:p>
          <a:p>
            <a:pPr marL="72000" indent="45720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歐美國家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英文檢定</a:t>
            </a:r>
          </a:p>
          <a:p>
            <a:pPr marL="72000" indent="45720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最好含聽、說、讀、寫四部分</a:t>
            </a:r>
          </a:p>
          <a:p>
            <a:pPr marL="72000" indent="45720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為托福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(TOEFL)</a:t>
            </a: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、雅思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(IELTS)</a:t>
            </a: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及多益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(TOEIC)</a:t>
            </a: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等檢定</a:t>
            </a:r>
          </a:p>
          <a:p>
            <a:pPr marL="72000" indent="457200">
              <a:lnSpc>
                <a:spcPct val="100000"/>
              </a:lnSpc>
              <a:spcBef>
                <a:spcPts val="600"/>
              </a:spcBef>
              <a:buNone/>
            </a:pPr>
            <a:endParaRPr lang="zh-TW" altLang="en-US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箭號: 向右 5">
            <a:extLst>
              <a:ext uri="{FF2B5EF4-FFF2-40B4-BE49-F238E27FC236}">
                <a16:creationId xmlns:a16="http://schemas.microsoft.com/office/drawing/2014/main" id="{A4D64B67-F7E4-42FB-94AB-ED6BB21179CE}"/>
              </a:ext>
            </a:extLst>
          </p:cNvPr>
          <p:cNvSpPr/>
          <p:nvPr/>
        </p:nvSpPr>
        <p:spPr>
          <a:xfrm>
            <a:off x="2043404" y="3441034"/>
            <a:ext cx="333881" cy="2839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箭號: 向右 18">
            <a:extLst>
              <a:ext uri="{FF2B5EF4-FFF2-40B4-BE49-F238E27FC236}">
                <a16:creationId xmlns:a16="http://schemas.microsoft.com/office/drawing/2014/main" id="{76316A63-098F-42D2-B447-ECF5F4089281}"/>
              </a:ext>
            </a:extLst>
          </p:cNvPr>
          <p:cNvSpPr/>
          <p:nvPr/>
        </p:nvSpPr>
        <p:spPr>
          <a:xfrm>
            <a:off x="2043404" y="3845910"/>
            <a:ext cx="373225" cy="2968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1589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4e3f0182f1b091a_0"/>
          <p:cNvSpPr/>
          <p:nvPr/>
        </p:nvSpPr>
        <p:spPr>
          <a:xfrm>
            <a:off x="409616" y="71142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4388" y="-1286269"/>
            <a:ext cx="1163951" cy="4105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022" t="16752" r="24859" b="76940"/>
          <a:stretch/>
        </p:blipFill>
        <p:spPr>
          <a:xfrm>
            <a:off x="583770" y="6010504"/>
            <a:ext cx="1728201" cy="8519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46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179995" y="377850"/>
            <a:ext cx="5549578" cy="707846"/>
          </a:xfrm>
          <a:prstGeom prst="rect">
            <a:avLst/>
          </a:prstGeom>
          <a:solidFill>
            <a:srgbClr val="FFF9E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      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甄選方式</a:t>
            </a:r>
            <a:endParaRPr kumimoji="0" lang="zh-TW" altLang="zh-TW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idx="12"/>
          </p:nvPr>
        </p:nvSpPr>
        <p:spPr>
          <a:xfrm>
            <a:off x="11169733" y="6354305"/>
            <a:ext cx="273180" cy="365125"/>
          </a:xfrm>
        </p:spPr>
        <p:txBody>
          <a:bodyPr/>
          <a:lstStyle/>
          <a:p>
            <a:pPr>
              <a:defRPr/>
            </a:pPr>
            <a:r>
              <a:rPr lang="en-US" altLang="zh-TW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TW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00078" y="1469205"/>
            <a:ext cx="9448787" cy="4672403"/>
          </a:xfrm>
        </p:spPr>
        <p:txBody>
          <a:bodyPr>
            <a:noAutofit/>
          </a:bodyPr>
          <a:lstStyle/>
          <a:p>
            <a:pPr marL="72000" indent="45720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審核標準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</a:p>
          <a:p>
            <a:pPr marL="720000" indent="-144000" defTabSz="720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語文成績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(50%)</a:t>
            </a:r>
          </a:p>
          <a:p>
            <a:pPr marL="720000" indent="-144000" defTabSz="720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學業成績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(30%)</a:t>
            </a:r>
          </a:p>
          <a:p>
            <a:pPr marL="720000" indent="-144000" defTabSz="720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推薦信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(10%)</a:t>
            </a:r>
          </a:p>
          <a:p>
            <a:pPr marL="720000" indent="-144000" defTabSz="720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參與活動及競賽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(5%) </a:t>
            </a:r>
          </a:p>
          <a:p>
            <a:pPr marL="720000" indent="-144000" defTabSz="720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其他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(5%) </a:t>
            </a:r>
          </a:p>
          <a:p>
            <a:pPr marL="720000" indent="-144000" defTabSz="720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altLang="zh-TW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20000" indent="-144000" defTabSz="720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zh-TW" altLang="en-US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20000" indent="-144000" defTabSz="720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zh-TW" altLang="en-US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20000" indent="-144000" defTabSz="720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altLang="zh-TW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200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lang="zh-TW" altLang="en-US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2000" indent="457200">
              <a:lnSpc>
                <a:spcPct val="100000"/>
              </a:lnSpc>
              <a:spcBef>
                <a:spcPts val="600"/>
              </a:spcBef>
              <a:buNone/>
            </a:pPr>
            <a:endParaRPr lang="zh-TW" altLang="en-US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452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4e3f0182f1b091a_0"/>
          <p:cNvSpPr/>
          <p:nvPr/>
        </p:nvSpPr>
        <p:spPr>
          <a:xfrm>
            <a:off x="409616" y="71142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4388" y="-1286269"/>
            <a:ext cx="1163951" cy="4105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022" t="16752" r="24859" b="76940"/>
          <a:stretch/>
        </p:blipFill>
        <p:spPr>
          <a:xfrm>
            <a:off x="583770" y="6010504"/>
            <a:ext cx="1728201" cy="8519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46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179995" y="377850"/>
            <a:ext cx="5549578" cy="707846"/>
          </a:xfrm>
          <a:prstGeom prst="rect">
            <a:avLst/>
          </a:prstGeom>
          <a:solidFill>
            <a:srgbClr val="FFF9E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      </a:t>
            </a: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公告錄取名單</a:t>
            </a:r>
            <a:endParaRPr kumimoji="0" lang="zh-TW" altLang="zh-TW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idx="12"/>
          </p:nvPr>
        </p:nvSpPr>
        <p:spPr>
          <a:xfrm>
            <a:off x="11169733" y="6354305"/>
            <a:ext cx="273180" cy="365125"/>
          </a:xfrm>
        </p:spPr>
        <p:txBody>
          <a:bodyPr/>
          <a:lstStyle/>
          <a:p>
            <a:pPr>
              <a:defRPr/>
            </a:pPr>
            <a:r>
              <a:rPr lang="en-US" altLang="zh-TW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TW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00078" y="1469205"/>
            <a:ext cx="9448787" cy="4672403"/>
          </a:xfrm>
        </p:spPr>
        <p:txBody>
          <a:bodyPr>
            <a:noAutofit/>
          </a:bodyPr>
          <a:lstStyle/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月中旬左右於國研處網站公告錄取名單。</a:t>
            </a:r>
          </a:p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繳交出國交換確認單及切結書。</a:t>
            </a:r>
          </a:p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配合交換學校時程填寫交換學校申請文件。</a:t>
            </a:r>
            <a:endParaRPr lang="en-US" altLang="zh-TW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交換學校依據本校推薦名單審核學生資料，審核通過後，再由本校寄送申請文件至交換學校。</a:t>
            </a:r>
          </a:p>
          <a:p>
            <a:pPr marL="72000" indent="457200">
              <a:lnSpc>
                <a:spcPct val="100000"/>
              </a:lnSpc>
              <a:spcBef>
                <a:spcPts val="600"/>
              </a:spcBef>
              <a:buNone/>
            </a:pPr>
            <a:endParaRPr lang="zh-TW" altLang="en-US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141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4e3f0182f1b091a_0"/>
          <p:cNvSpPr/>
          <p:nvPr/>
        </p:nvSpPr>
        <p:spPr>
          <a:xfrm>
            <a:off x="409616" y="71142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4388" y="-1286269"/>
            <a:ext cx="1163951" cy="4105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022" t="16752" r="24859" b="76940"/>
          <a:stretch/>
        </p:blipFill>
        <p:spPr>
          <a:xfrm>
            <a:off x="583770" y="6010504"/>
            <a:ext cx="1728201" cy="8519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46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179995" y="377850"/>
            <a:ext cx="5549578" cy="707846"/>
          </a:xfrm>
          <a:prstGeom prst="rect">
            <a:avLst/>
          </a:prstGeom>
          <a:solidFill>
            <a:srgbClr val="FFF9E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      </a:t>
            </a: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交換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學校入學許可</a:t>
            </a:r>
            <a:endParaRPr kumimoji="0" lang="zh-TW" altLang="zh-TW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idx="12"/>
          </p:nvPr>
        </p:nvSpPr>
        <p:spPr>
          <a:xfrm>
            <a:off x="11169733" y="6354305"/>
            <a:ext cx="273180" cy="365125"/>
          </a:xfrm>
        </p:spPr>
        <p:txBody>
          <a:bodyPr/>
          <a:lstStyle/>
          <a:p>
            <a:pPr>
              <a:defRPr/>
            </a:pPr>
            <a:r>
              <a:rPr lang="en-US" altLang="zh-TW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TW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00078" y="1469205"/>
            <a:ext cx="9448787" cy="4672403"/>
          </a:xfrm>
        </p:spPr>
        <p:txBody>
          <a:bodyPr>
            <a:noAutofit/>
          </a:bodyPr>
          <a:lstStyle/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確認錄取並收到申請文件後，交換學校會寄送入學許可至本校，國研處收到文件後，通知學生領取。</a:t>
            </a:r>
            <a:endParaRPr lang="en-US" altLang="zh-TW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有時候，交換學校會將入學文件直接寄給學生。</a:t>
            </a:r>
          </a:p>
          <a:p>
            <a:pPr marL="72000" indent="457200">
              <a:lnSpc>
                <a:spcPct val="100000"/>
              </a:lnSpc>
              <a:spcBef>
                <a:spcPts val="600"/>
              </a:spcBef>
              <a:buNone/>
            </a:pPr>
            <a:endParaRPr lang="zh-TW" altLang="en-US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466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4e3f0182f1b091a_0"/>
          <p:cNvSpPr/>
          <p:nvPr/>
        </p:nvSpPr>
        <p:spPr>
          <a:xfrm>
            <a:off x="409616" y="71142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4388" y="-1286269"/>
            <a:ext cx="1163951" cy="4105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022" t="16752" r="24859" b="76940"/>
          <a:stretch/>
        </p:blipFill>
        <p:spPr>
          <a:xfrm>
            <a:off x="583770" y="6010504"/>
            <a:ext cx="1728201" cy="8519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46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179995" y="377850"/>
            <a:ext cx="5549578" cy="707846"/>
          </a:xfrm>
          <a:prstGeom prst="rect">
            <a:avLst/>
          </a:prstGeom>
          <a:solidFill>
            <a:srgbClr val="FFF9E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      </a:t>
            </a: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辦理出國相關事宜</a:t>
            </a:r>
            <a:endParaRPr kumimoji="0" lang="zh-TW" altLang="zh-TW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idx="12"/>
          </p:nvPr>
        </p:nvSpPr>
        <p:spPr>
          <a:xfrm>
            <a:off x="11169733" y="6354305"/>
            <a:ext cx="273180" cy="365125"/>
          </a:xfrm>
        </p:spPr>
        <p:txBody>
          <a:bodyPr/>
          <a:lstStyle/>
          <a:p>
            <a:pPr>
              <a:defRPr/>
            </a:pPr>
            <a:r>
              <a:rPr lang="en-US" altLang="zh-TW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TW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179995" y="1410927"/>
            <a:ext cx="9448787" cy="4672403"/>
          </a:xfrm>
        </p:spPr>
        <p:txBody>
          <a:bodyPr>
            <a:noAutofit/>
          </a:bodyPr>
          <a:lstStyle/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辦理簽證</a:t>
            </a:r>
          </a:p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訂機票</a:t>
            </a:r>
          </a:p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辦理保險</a:t>
            </a:r>
          </a:p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住宿申請及選課</a:t>
            </a:r>
            <a:endParaRPr lang="en-US" altLang="zh-TW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14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TW" altLang="en-US" sz="2400" b="1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申請出國交換相關獎學金</a:t>
            </a:r>
            <a:endParaRPr lang="en-US" altLang="zh-TW" sz="2400" b="1" u="sng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200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altLang="zh-TW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200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*</a:t>
            </a:r>
            <a:r>
              <a:rPr lang="zh-TW" altLang="en-US" sz="2400" b="1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交換學生必須將航班資訊提供國研處及交換學校，以利交換學校後續接機事宜</a:t>
            </a: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200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*除教育部學海計畫外，赴日本交換可申請</a:t>
            </a:r>
            <a:r>
              <a:rPr lang="zh-TW" altLang="en-US" sz="2400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「</a:t>
            </a: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日本臺灣交流協會獎學金</a:t>
            </a:r>
            <a:r>
              <a:rPr lang="zh-TW" altLang="en-US" sz="2400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」，</a:t>
            </a: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赴加拿大交換可申請</a:t>
            </a:r>
            <a:r>
              <a:rPr lang="zh-TW" altLang="en-US" sz="2400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「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Study in Canada</a:t>
            </a:r>
            <a:r>
              <a:rPr lang="zh-TW" altLang="en-US" sz="2400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」</a:t>
            </a: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獎學金，相關獎學金資訊可參考國研處網站</a:t>
            </a:r>
            <a:r>
              <a:rPr lang="zh-TW" altLang="en-US" sz="2400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。</a:t>
            </a:r>
            <a:endParaRPr lang="zh-TW" altLang="en-US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2000" indent="457200">
              <a:lnSpc>
                <a:spcPct val="100000"/>
              </a:lnSpc>
              <a:spcBef>
                <a:spcPts val="600"/>
              </a:spcBef>
              <a:buNone/>
            </a:pPr>
            <a:endParaRPr lang="zh-TW" altLang="en-US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947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4e3f0182f1b091a_0"/>
          <p:cNvSpPr/>
          <p:nvPr/>
        </p:nvSpPr>
        <p:spPr>
          <a:xfrm>
            <a:off x="409616" y="71142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4388" y="-1286269"/>
            <a:ext cx="1163951" cy="4105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022" t="16752" r="24859" b="76940"/>
          <a:stretch/>
        </p:blipFill>
        <p:spPr>
          <a:xfrm>
            <a:off x="583770" y="6010504"/>
            <a:ext cx="1728201" cy="8519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46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179995" y="377850"/>
            <a:ext cx="5549578" cy="707846"/>
          </a:xfrm>
          <a:prstGeom prst="rect">
            <a:avLst/>
          </a:prstGeom>
          <a:solidFill>
            <a:srgbClr val="FFF9E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      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出國研修期間</a:t>
            </a:r>
            <a:endParaRPr kumimoji="0" lang="zh-TW" altLang="zh-TW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idx="12"/>
          </p:nvPr>
        </p:nvSpPr>
        <p:spPr>
          <a:xfrm>
            <a:off x="11169733" y="6354305"/>
            <a:ext cx="273180" cy="365125"/>
          </a:xfrm>
        </p:spPr>
        <p:txBody>
          <a:bodyPr/>
          <a:lstStyle/>
          <a:p>
            <a:pPr>
              <a:defRPr/>
            </a:pPr>
            <a:r>
              <a:rPr lang="en-US" altLang="zh-TW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TW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00078" y="1469205"/>
            <a:ext cx="9448787" cy="4672403"/>
          </a:xfrm>
        </p:spPr>
        <p:txBody>
          <a:bodyPr>
            <a:noAutofit/>
          </a:bodyPr>
          <a:lstStyle/>
          <a:p>
            <a:pPr marL="529200" indent="-4572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有任何問題，直接與交換學校負責老師反應。</a:t>
            </a:r>
          </a:p>
          <a:p>
            <a:pPr marL="529200" indent="-4572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與系所確認修課資料。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若返校後要進行學分抵免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en-US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29200" indent="-4572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提早回國或延長修課時間需向本校核備。</a:t>
            </a:r>
          </a:p>
          <a:p>
            <a:pPr marL="72000" indent="457200">
              <a:lnSpc>
                <a:spcPct val="100000"/>
              </a:lnSpc>
              <a:spcBef>
                <a:spcPts val="600"/>
              </a:spcBef>
              <a:buNone/>
            </a:pPr>
            <a:endParaRPr lang="zh-TW" altLang="en-US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718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4e3f0182f1b091a_0"/>
          <p:cNvSpPr/>
          <p:nvPr/>
        </p:nvSpPr>
        <p:spPr>
          <a:xfrm>
            <a:off x="409616" y="71142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4388" y="-1286269"/>
            <a:ext cx="1163951" cy="4105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022" t="16752" r="24859" b="76940"/>
          <a:stretch/>
        </p:blipFill>
        <p:spPr>
          <a:xfrm>
            <a:off x="583770" y="6010504"/>
            <a:ext cx="1728201" cy="8519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46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179995" y="377850"/>
            <a:ext cx="5549578" cy="707846"/>
          </a:xfrm>
          <a:prstGeom prst="rect">
            <a:avLst/>
          </a:prstGeom>
          <a:solidFill>
            <a:srgbClr val="FFF9E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      </a:t>
            </a: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回國後</a:t>
            </a:r>
            <a:endParaRPr kumimoji="0" lang="zh-TW" altLang="zh-TW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idx="12"/>
          </p:nvPr>
        </p:nvSpPr>
        <p:spPr>
          <a:xfrm>
            <a:off x="11169733" y="6354305"/>
            <a:ext cx="273180" cy="365125"/>
          </a:xfrm>
        </p:spPr>
        <p:txBody>
          <a:bodyPr/>
          <a:lstStyle/>
          <a:p>
            <a:pPr>
              <a:defRPr/>
            </a:pPr>
            <a:r>
              <a:rPr lang="en-US" altLang="zh-TW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TW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00078" y="1469205"/>
            <a:ext cx="9448787" cy="4672403"/>
          </a:xfrm>
        </p:spPr>
        <p:txBody>
          <a:bodyPr>
            <a:noAutofit/>
          </a:bodyPr>
          <a:lstStyle/>
          <a:p>
            <a:pPr marL="529200" indent="-4572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繳交心得報告。</a:t>
            </a:r>
          </a:p>
          <a:p>
            <a:pPr marL="529200" indent="-4572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辦理補助款核銷事宜。</a:t>
            </a:r>
            <a:endParaRPr lang="en-US" altLang="zh-TW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29200" indent="-4572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學分抵免事宜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若有需要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200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altLang="zh-TW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200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*</a:t>
            </a:r>
            <a:r>
              <a:rPr lang="zh-TW" altLang="en-US" sz="2400" b="1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若無申請教育部學海計畫，則申請本校經費補助，補助機票上限</a:t>
            </a:r>
            <a:r>
              <a:rPr lang="en-US" altLang="zh-TW" sz="2400" b="1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2400" b="1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萬元整</a:t>
            </a: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429189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4e3f0182f1b091a_0"/>
          <p:cNvSpPr/>
          <p:nvPr/>
        </p:nvSpPr>
        <p:spPr>
          <a:xfrm>
            <a:off x="409616" y="71142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4388" y="-1286269"/>
            <a:ext cx="1163951" cy="4105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022" t="16752" r="24859" b="76940"/>
          <a:stretch/>
        </p:blipFill>
        <p:spPr>
          <a:xfrm>
            <a:off x="583770" y="6010504"/>
            <a:ext cx="1728201" cy="8519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46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207986" y="352614"/>
            <a:ext cx="5817965" cy="707846"/>
          </a:xfrm>
          <a:prstGeom prst="rect">
            <a:avLst/>
          </a:prstGeom>
          <a:solidFill>
            <a:srgbClr val="FFF9E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      </a:t>
            </a: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校內申請表填寫說明</a:t>
            </a:r>
            <a:endParaRPr kumimoji="0" lang="zh-TW" altLang="zh-TW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idx="12"/>
          </p:nvPr>
        </p:nvSpPr>
        <p:spPr>
          <a:xfrm>
            <a:off x="11169733" y="6354305"/>
            <a:ext cx="273180" cy="365125"/>
          </a:xfrm>
        </p:spPr>
        <p:txBody>
          <a:bodyPr/>
          <a:lstStyle/>
          <a:p>
            <a:pPr>
              <a:defRPr/>
            </a:pPr>
            <a:r>
              <a:rPr lang="en-US" altLang="zh-TW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TW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073020" y="1068273"/>
            <a:ext cx="9675845" cy="5073335"/>
          </a:xfrm>
        </p:spPr>
        <p:txBody>
          <a:bodyPr>
            <a:noAutofit/>
          </a:bodyPr>
          <a:lstStyle/>
          <a:p>
            <a:pPr marL="529200" indent="-4572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若要申請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所交換學校，請填寫優先順序。</a:t>
            </a:r>
          </a:p>
          <a:p>
            <a:pPr marL="529200" indent="-4572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申請大陸學校，請填寫臺胞證號碼。</a:t>
            </a:r>
            <a:endParaRPr lang="en-US" altLang="zh-TW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29200" indent="-4572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教師推薦信以中文書寫即可。</a:t>
            </a:r>
            <a:endParaRPr lang="en-US" altLang="zh-TW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29200" indent="-4572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個人履歷表無制定格式，無限定頁數。</a:t>
            </a:r>
            <a:endParaRPr lang="en-US" altLang="zh-TW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29200" indent="-4572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p"/>
            </a:pP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表格內的所有欄位皆必須核章完成。</a:t>
            </a:r>
            <a:endParaRPr lang="en-US" altLang="zh-TW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200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altLang="zh-TW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200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7" action="ppaction://hlinkfile"/>
              </a:rPr>
              <a:t>出國交換校內申請表</a:t>
            </a:r>
            <a:r>
              <a:rPr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448DFAD-CF12-4088-9568-1D9FE473E8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0669" y="909743"/>
            <a:ext cx="2394476" cy="338614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D8BAC91E-B9C6-48F2-8689-7F32342F32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87907" y="3010678"/>
            <a:ext cx="2394477" cy="338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965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1"/>
          <p:cNvGrpSpPr/>
          <p:nvPr/>
        </p:nvGrpSpPr>
        <p:grpSpPr>
          <a:xfrm>
            <a:off x="-12" y="-11"/>
            <a:ext cx="12192002" cy="6858000"/>
            <a:chOff x="0" y="0"/>
            <a:chExt cx="12192002" cy="6858000"/>
          </a:xfrm>
        </p:grpSpPr>
        <p:pic>
          <p:nvPicPr>
            <p:cNvPr id="89" name="Google Shape;89;p1"/>
            <p:cNvPicPr preferRelativeResize="0"/>
            <p:nvPr/>
          </p:nvPicPr>
          <p:blipFill rotWithShape="1">
            <a:blip r:embed="rId3">
              <a:alphaModFix/>
            </a:blip>
            <a:srcRect t="49257" r="3110" b="6422"/>
            <a:stretch/>
          </p:blipFill>
          <p:spPr>
            <a:xfrm>
              <a:off x="0" y="0"/>
              <a:ext cx="12192002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1"/>
            <p:cNvPicPr preferRelativeResize="0"/>
            <p:nvPr/>
          </p:nvPicPr>
          <p:blipFill rotWithShape="1">
            <a:blip r:embed="rId4">
              <a:alphaModFix/>
            </a:blip>
            <a:srcRect l="77042" t="1852" r="6206" b="85778"/>
            <a:stretch/>
          </p:blipFill>
          <p:spPr>
            <a:xfrm rot="10">
              <a:off x="3445414" y="261873"/>
              <a:ext cx="1447123" cy="1382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1"/>
            <p:cNvPicPr preferRelativeResize="0"/>
            <p:nvPr/>
          </p:nvPicPr>
          <p:blipFill rotWithShape="1">
            <a:blip r:embed="rId5">
              <a:alphaModFix/>
            </a:blip>
            <a:srcRect l="76460" t="14390" r="6522" b="73057"/>
            <a:stretch/>
          </p:blipFill>
          <p:spPr>
            <a:xfrm>
              <a:off x="5055650" y="178675"/>
              <a:ext cx="1447123" cy="13829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"/>
            <p:cNvPicPr preferRelativeResize="0"/>
            <p:nvPr/>
          </p:nvPicPr>
          <p:blipFill rotWithShape="1">
            <a:blip r:embed="rId6">
              <a:alphaModFix/>
            </a:blip>
            <a:srcRect l="65993" t="16275" r="24360" b="71839"/>
            <a:stretch/>
          </p:blipFill>
          <p:spPr>
            <a:xfrm>
              <a:off x="54293" y="4855169"/>
              <a:ext cx="920109" cy="16053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5" name="Google Shape;95;p1"/>
          <p:cNvSpPr txBox="1"/>
          <p:nvPr/>
        </p:nvSpPr>
        <p:spPr>
          <a:xfrm>
            <a:off x="1891851" y="4259490"/>
            <a:ext cx="8408400" cy="18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3600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  <a:sym typeface="Arial"/>
            </a:endParaRPr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0">
            <a:off x="316802" y="261843"/>
            <a:ext cx="1447123" cy="1382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/>
          <p:cNvPicPr preferRelativeResize="0"/>
          <p:nvPr/>
        </p:nvPicPr>
        <p:blipFill rotWithShape="1">
          <a:blip r:embed="rId5">
            <a:alphaModFix/>
          </a:blip>
          <a:srcRect l="76460" t="14390" r="6522" b="73057"/>
          <a:stretch/>
        </p:blipFill>
        <p:spPr>
          <a:xfrm>
            <a:off x="1835161" y="178726"/>
            <a:ext cx="1447123" cy="1382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/>
          <p:cNvPicPr preferRelativeResize="0"/>
          <p:nvPr/>
        </p:nvPicPr>
        <p:blipFill rotWithShape="1">
          <a:blip r:embed="rId7">
            <a:alphaModFix/>
          </a:blip>
          <a:srcRect l="57723" t="6878" r="23025" b="86340"/>
          <a:stretch/>
        </p:blipFill>
        <p:spPr>
          <a:xfrm>
            <a:off x="10044933" y="90938"/>
            <a:ext cx="1840899" cy="918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"/>
          <p:cNvPicPr preferRelativeResize="0"/>
          <p:nvPr/>
        </p:nvPicPr>
        <p:blipFill rotWithShape="1">
          <a:blip r:embed="rId8">
            <a:alphaModFix/>
          </a:blip>
          <a:srcRect l="18609" t="17569" r="20526" b="74765"/>
          <a:stretch/>
        </p:blipFill>
        <p:spPr>
          <a:xfrm>
            <a:off x="860267" y="1917615"/>
            <a:ext cx="10802471" cy="18288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/>
          <p:cNvSpPr txBox="1"/>
          <p:nvPr/>
        </p:nvSpPr>
        <p:spPr>
          <a:xfrm>
            <a:off x="4145499" y="2470044"/>
            <a:ext cx="36487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THANK</a:t>
            </a:r>
            <a:r>
              <a:rPr kumimoji="0" lang="zh-TW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zh-TW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3153776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7105</TotalTime>
  <Words>958</Words>
  <Application>Microsoft Office PowerPoint</Application>
  <PresentationFormat>寬螢幕</PresentationFormat>
  <Paragraphs>104</Paragraphs>
  <Slides>15</Slides>
  <Notes>15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4" baseType="lpstr">
      <vt:lpstr>Times New Roman</vt:lpstr>
      <vt:lpstr>Wingdings</vt:lpstr>
      <vt:lpstr>新細明體</vt:lpstr>
      <vt:lpstr>Arial</vt:lpstr>
      <vt:lpstr>Calibri</vt:lpstr>
      <vt:lpstr>標楷體</vt:lpstr>
      <vt:lpstr>微軟正黑體</vt:lpstr>
      <vt:lpstr>新細明體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Windows 使用者</dc:creator>
  <cp:lastModifiedBy>user</cp:lastModifiedBy>
  <cp:revision>554</cp:revision>
  <cp:lastPrinted>2023-05-15T02:14:39Z</cp:lastPrinted>
  <dcterms:created xsi:type="dcterms:W3CDTF">2020-02-10T01:45:07Z</dcterms:created>
  <dcterms:modified xsi:type="dcterms:W3CDTF">2024-09-25T01:53:35Z</dcterms:modified>
</cp:coreProperties>
</file>